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5" r:id="rId2"/>
    <p:sldId id="266" r:id="rId3"/>
    <p:sldId id="260" r:id="rId4"/>
    <p:sldId id="269" r:id="rId5"/>
    <p:sldId id="314" r:id="rId6"/>
    <p:sldId id="313" r:id="rId7"/>
    <p:sldId id="281" r:id="rId8"/>
    <p:sldId id="317" r:id="rId9"/>
    <p:sldId id="316" r:id="rId10"/>
    <p:sldId id="303" r:id="rId11"/>
    <p:sldId id="318" r:id="rId12"/>
    <p:sldId id="282" r:id="rId13"/>
    <p:sldId id="319" r:id="rId14"/>
    <p:sldId id="320" r:id="rId15"/>
    <p:sldId id="321" r:id="rId16"/>
    <p:sldId id="287" r:id="rId17"/>
    <p:sldId id="278" r:id="rId18"/>
    <p:sldId id="30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4" orient="horz" pos="459" userDrawn="1">
          <p15:clr>
            <a:srgbClr val="A4A3A4"/>
          </p15:clr>
        </p15:guide>
        <p15:guide id="6" orient="horz" pos="3793" userDrawn="1">
          <p15:clr>
            <a:srgbClr val="A4A3A4"/>
          </p15:clr>
        </p15:guide>
        <p15:guide id="16" pos="72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00"/>
    <a:srgbClr val="183737"/>
    <a:srgbClr val="000000"/>
    <a:srgbClr val="CCD4D4"/>
    <a:srgbClr val="335555"/>
    <a:srgbClr val="667F7F"/>
    <a:srgbClr val="6FB6C4"/>
    <a:srgbClr val="99AAAA"/>
    <a:srgbClr val="F2F2F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00" autoAdjust="0"/>
  </p:normalViewPr>
  <p:slideViewPr>
    <p:cSldViewPr snapToGrid="0" showGuides="1">
      <p:cViewPr varScale="1">
        <p:scale>
          <a:sx n="66" d="100"/>
          <a:sy n="66" d="100"/>
        </p:scale>
        <p:origin x="300" y="84"/>
      </p:cViewPr>
      <p:guideLst>
        <p:guide orient="horz" pos="2160"/>
        <p:guide pos="3840"/>
        <p:guide orient="horz" pos="459"/>
        <p:guide orient="horz" pos="3793"/>
        <p:guide pos="72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D16EF9-56E1-4388-B879-B7A4BDE3A321}" type="doc">
      <dgm:prSet loTypeId="urn:microsoft.com/office/officeart/2005/8/layout/process4" loCatId="list" qsTypeId="urn:microsoft.com/office/officeart/2005/8/quickstyle/simple5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4180246F-E45B-4B83-9480-B5D9304034D9}">
      <dgm:prSet custT="1"/>
      <dgm:spPr/>
      <dgm:t>
        <a:bodyPr/>
        <a:lstStyle/>
        <a:p>
          <a:pPr rtl="0"/>
          <a:r>
            <a:rPr lang="ru-RU" sz="2000" dirty="0" smtClean="0"/>
            <a:t>Внедрение оптимальной системы севооборота, позволяющей максимально эффективно использовать существующий земельный фонд, климатические  и </a:t>
          </a:r>
          <a:r>
            <a:rPr lang="ru-RU" sz="2000" dirty="0" err="1" smtClean="0"/>
            <a:t>геоземельные</a:t>
          </a:r>
          <a:r>
            <a:rPr lang="ru-RU" sz="2000" dirty="0" smtClean="0"/>
            <a:t> особенности региона, для обеспечения  производства  пищевых, кормовых, технических и медицинских культур</a:t>
          </a:r>
          <a:endParaRPr lang="ru-RU" sz="2000" dirty="0"/>
        </a:p>
      </dgm:t>
    </dgm:pt>
    <dgm:pt modelId="{21D0BEB4-2B08-4739-A695-FB0EDBAEB66B}" type="parTrans" cxnId="{27FABC0A-8FA7-4210-9AA5-118F4130E4DF}">
      <dgm:prSet/>
      <dgm:spPr/>
      <dgm:t>
        <a:bodyPr/>
        <a:lstStyle/>
        <a:p>
          <a:endParaRPr lang="ru-RU"/>
        </a:p>
      </dgm:t>
    </dgm:pt>
    <dgm:pt modelId="{32DBF0C2-9D6F-4B94-97BA-D02810B586BD}" type="sibTrans" cxnId="{27FABC0A-8FA7-4210-9AA5-118F4130E4DF}">
      <dgm:prSet/>
      <dgm:spPr/>
      <dgm:t>
        <a:bodyPr/>
        <a:lstStyle/>
        <a:p>
          <a:endParaRPr lang="ru-RU"/>
        </a:p>
      </dgm:t>
    </dgm:pt>
    <dgm:pt modelId="{461ABAF6-244A-496B-94C3-5FCDF16F709E}">
      <dgm:prSet custT="1"/>
      <dgm:spPr/>
      <dgm:t>
        <a:bodyPr/>
        <a:lstStyle/>
        <a:p>
          <a:pPr rtl="0"/>
          <a:r>
            <a:rPr lang="ru-RU" sz="2000" dirty="0" smtClean="0"/>
            <a:t>Создание семенной базы</a:t>
          </a:r>
          <a:endParaRPr lang="ru-RU" sz="2000" dirty="0"/>
        </a:p>
      </dgm:t>
    </dgm:pt>
    <dgm:pt modelId="{462D7682-7D87-403A-92CC-8F56E48F9257}" type="parTrans" cxnId="{A629E561-C471-4853-B7FC-DFC3F8718663}">
      <dgm:prSet/>
      <dgm:spPr/>
      <dgm:t>
        <a:bodyPr/>
        <a:lstStyle/>
        <a:p>
          <a:endParaRPr lang="ru-RU"/>
        </a:p>
      </dgm:t>
    </dgm:pt>
    <dgm:pt modelId="{76984CF5-01FF-4048-A479-32D3F4723F38}" type="sibTrans" cxnId="{A629E561-C471-4853-B7FC-DFC3F8718663}">
      <dgm:prSet/>
      <dgm:spPr/>
      <dgm:t>
        <a:bodyPr/>
        <a:lstStyle/>
        <a:p>
          <a:endParaRPr lang="ru-RU"/>
        </a:p>
      </dgm:t>
    </dgm:pt>
    <dgm:pt modelId="{54128BF7-F55F-4D3A-A2A1-C7A1CB3C7221}">
      <dgm:prSet custT="1"/>
      <dgm:spPr/>
      <dgm:t>
        <a:bodyPr/>
        <a:lstStyle/>
        <a:p>
          <a:pPr rtl="0"/>
          <a:r>
            <a:rPr lang="ru-RU" sz="2000" dirty="0" smtClean="0"/>
            <a:t>Введение в оборот залежных и целинных земель</a:t>
          </a:r>
          <a:endParaRPr lang="ru-RU" sz="2000" dirty="0"/>
        </a:p>
      </dgm:t>
    </dgm:pt>
    <dgm:pt modelId="{AC0B2297-306B-414B-AA66-0DA3FD664DF3}" type="parTrans" cxnId="{1F0F95BA-C151-414F-86D3-AD52A54F91DA}">
      <dgm:prSet/>
      <dgm:spPr/>
      <dgm:t>
        <a:bodyPr/>
        <a:lstStyle/>
        <a:p>
          <a:endParaRPr lang="ru-RU"/>
        </a:p>
      </dgm:t>
    </dgm:pt>
    <dgm:pt modelId="{E05D3FBD-081F-435A-8048-111985978349}" type="sibTrans" cxnId="{1F0F95BA-C151-414F-86D3-AD52A54F91DA}">
      <dgm:prSet/>
      <dgm:spPr/>
      <dgm:t>
        <a:bodyPr/>
        <a:lstStyle/>
        <a:p>
          <a:endParaRPr lang="ru-RU"/>
        </a:p>
      </dgm:t>
    </dgm:pt>
    <dgm:pt modelId="{3C50AC73-9ABF-4D22-9A4F-366C70E3F4E6}">
      <dgm:prSet custT="1"/>
      <dgm:spPr/>
      <dgm:t>
        <a:bodyPr/>
        <a:lstStyle/>
        <a:p>
          <a:pPr rtl="0"/>
          <a:r>
            <a:rPr lang="ru-RU" sz="2000" dirty="0" smtClean="0"/>
            <a:t>Органическое земледелие</a:t>
          </a:r>
          <a:endParaRPr lang="ru-RU" sz="2000" dirty="0"/>
        </a:p>
      </dgm:t>
    </dgm:pt>
    <dgm:pt modelId="{431356E1-DE2F-4E0C-9CBA-96A854AC8940}" type="parTrans" cxnId="{5DE48954-06AB-49AD-9268-977628F37E2B}">
      <dgm:prSet/>
      <dgm:spPr/>
      <dgm:t>
        <a:bodyPr/>
        <a:lstStyle/>
        <a:p>
          <a:endParaRPr lang="ru-RU"/>
        </a:p>
      </dgm:t>
    </dgm:pt>
    <dgm:pt modelId="{A14A1E0E-5A24-4721-BABF-5B7E8D115D15}" type="sibTrans" cxnId="{5DE48954-06AB-49AD-9268-977628F37E2B}">
      <dgm:prSet/>
      <dgm:spPr/>
      <dgm:t>
        <a:bodyPr/>
        <a:lstStyle/>
        <a:p>
          <a:endParaRPr lang="ru-RU"/>
        </a:p>
      </dgm:t>
    </dgm:pt>
    <dgm:pt modelId="{4F54DD7B-4FA8-45FE-91E4-478A43954018}">
      <dgm:prSet custT="1"/>
      <dgm:spPr/>
      <dgm:t>
        <a:bodyPr/>
        <a:lstStyle/>
        <a:p>
          <a:pPr rtl="0"/>
          <a:r>
            <a:rPr lang="ru-RU" sz="2000" dirty="0" smtClean="0"/>
            <a:t>Диверсификация рисков при использовании моно культур</a:t>
          </a:r>
          <a:endParaRPr lang="ru-RU" sz="2000" dirty="0"/>
        </a:p>
      </dgm:t>
    </dgm:pt>
    <dgm:pt modelId="{66E8C654-5038-417A-A45E-3929E6A53F2B}" type="parTrans" cxnId="{6FFFEA55-81F3-4E84-814F-EA6B1FB7AB07}">
      <dgm:prSet/>
      <dgm:spPr/>
      <dgm:t>
        <a:bodyPr/>
        <a:lstStyle/>
        <a:p>
          <a:endParaRPr lang="ru-RU"/>
        </a:p>
      </dgm:t>
    </dgm:pt>
    <dgm:pt modelId="{FC68D43E-6C83-4236-B16F-53C0C349BB92}" type="sibTrans" cxnId="{6FFFEA55-81F3-4E84-814F-EA6B1FB7AB07}">
      <dgm:prSet/>
      <dgm:spPr/>
      <dgm:t>
        <a:bodyPr/>
        <a:lstStyle/>
        <a:p>
          <a:endParaRPr lang="ru-RU"/>
        </a:p>
      </dgm:t>
    </dgm:pt>
    <dgm:pt modelId="{AA53131D-195A-4B9A-B8BA-8FE13EDBBC23}" type="pres">
      <dgm:prSet presAssocID="{D4D16EF9-56E1-4388-B879-B7A4BDE3A3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547574-9045-4265-8FE3-F54CBD24AB30}" type="pres">
      <dgm:prSet presAssocID="{4F54DD7B-4FA8-45FE-91E4-478A43954018}" presName="boxAndChildren" presStyleCnt="0"/>
      <dgm:spPr/>
    </dgm:pt>
    <dgm:pt modelId="{99AFA522-63A1-4D11-898D-8C1F78612447}" type="pres">
      <dgm:prSet presAssocID="{4F54DD7B-4FA8-45FE-91E4-478A43954018}" presName="parentTextBox" presStyleLbl="node1" presStyleIdx="0" presStyleCnt="5" custLinFactNeighborX="1125"/>
      <dgm:spPr/>
      <dgm:t>
        <a:bodyPr/>
        <a:lstStyle/>
        <a:p>
          <a:endParaRPr lang="ru-RU"/>
        </a:p>
      </dgm:t>
    </dgm:pt>
    <dgm:pt modelId="{E4F4AB46-1952-4B2B-AD21-434FC3F22807}" type="pres">
      <dgm:prSet presAssocID="{A14A1E0E-5A24-4721-BABF-5B7E8D115D15}" presName="sp" presStyleCnt="0"/>
      <dgm:spPr/>
    </dgm:pt>
    <dgm:pt modelId="{2FBC5CBC-2B18-4928-9F6C-AFB4027CE4EA}" type="pres">
      <dgm:prSet presAssocID="{3C50AC73-9ABF-4D22-9A4F-366C70E3F4E6}" presName="arrowAndChildren" presStyleCnt="0"/>
      <dgm:spPr/>
    </dgm:pt>
    <dgm:pt modelId="{18E1C07A-0A3C-4D37-99E2-C16650BD8BC0}" type="pres">
      <dgm:prSet presAssocID="{3C50AC73-9ABF-4D22-9A4F-366C70E3F4E6}" presName="parentTextArrow" presStyleLbl="node1" presStyleIdx="1" presStyleCnt="5"/>
      <dgm:spPr/>
      <dgm:t>
        <a:bodyPr/>
        <a:lstStyle/>
        <a:p>
          <a:endParaRPr lang="ru-RU"/>
        </a:p>
      </dgm:t>
    </dgm:pt>
    <dgm:pt modelId="{37A1D466-33A9-4CAF-AFFB-A2820F3E38A5}" type="pres">
      <dgm:prSet presAssocID="{E05D3FBD-081F-435A-8048-111985978349}" presName="sp" presStyleCnt="0"/>
      <dgm:spPr/>
    </dgm:pt>
    <dgm:pt modelId="{1F99DC40-83F4-4579-BEC9-8E2D5549BDE9}" type="pres">
      <dgm:prSet presAssocID="{54128BF7-F55F-4D3A-A2A1-C7A1CB3C7221}" presName="arrowAndChildren" presStyleCnt="0"/>
      <dgm:spPr/>
    </dgm:pt>
    <dgm:pt modelId="{AFC86421-61E5-4903-8BF0-5E5DCF409253}" type="pres">
      <dgm:prSet presAssocID="{54128BF7-F55F-4D3A-A2A1-C7A1CB3C7221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641B4200-BD53-44C2-9BBC-EEC0199F8E22}" type="pres">
      <dgm:prSet presAssocID="{76984CF5-01FF-4048-A479-32D3F4723F38}" presName="sp" presStyleCnt="0"/>
      <dgm:spPr/>
    </dgm:pt>
    <dgm:pt modelId="{77092957-EB95-4A58-9202-4F9B2725CB63}" type="pres">
      <dgm:prSet presAssocID="{461ABAF6-244A-496B-94C3-5FCDF16F709E}" presName="arrowAndChildren" presStyleCnt="0"/>
      <dgm:spPr/>
    </dgm:pt>
    <dgm:pt modelId="{88CDA9E2-C989-4CF3-AE23-929A84A39989}" type="pres">
      <dgm:prSet presAssocID="{461ABAF6-244A-496B-94C3-5FCDF16F709E}" presName="parentTextArrow" presStyleLbl="node1" presStyleIdx="3" presStyleCnt="5"/>
      <dgm:spPr/>
      <dgm:t>
        <a:bodyPr/>
        <a:lstStyle/>
        <a:p>
          <a:endParaRPr lang="ru-RU"/>
        </a:p>
      </dgm:t>
    </dgm:pt>
    <dgm:pt modelId="{B97ED902-41AF-410D-AB5E-2454C17B0B4B}" type="pres">
      <dgm:prSet presAssocID="{32DBF0C2-9D6F-4B94-97BA-D02810B586BD}" presName="sp" presStyleCnt="0"/>
      <dgm:spPr/>
    </dgm:pt>
    <dgm:pt modelId="{8F9B2B72-78DC-4D8F-8545-9578D86E1A8B}" type="pres">
      <dgm:prSet presAssocID="{4180246F-E45B-4B83-9480-B5D9304034D9}" presName="arrowAndChildren" presStyleCnt="0"/>
      <dgm:spPr/>
    </dgm:pt>
    <dgm:pt modelId="{B67F7B2C-0821-47CE-A413-85CB6F2D6DE8}" type="pres">
      <dgm:prSet presAssocID="{4180246F-E45B-4B83-9480-B5D9304034D9}" presName="parentTextArrow" presStyleLbl="node1" presStyleIdx="4" presStyleCnt="5" custScaleY="274128" custLinFactNeighborY="-5224"/>
      <dgm:spPr/>
      <dgm:t>
        <a:bodyPr/>
        <a:lstStyle/>
        <a:p>
          <a:endParaRPr lang="ru-RU"/>
        </a:p>
      </dgm:t>
    </dgm:pt>
  </dgm:ptLst>
  <dgm:cxnLst>
    <dgm:cxn modelId="{1F0F95BA-C151-414F-86D3-AD52A54F91DA}" srcId="{D4D16EF9-56E1-4388-B879-B7A4BDE3A321}" destId="{54128BF7-F55F-4D3A-A2A1-C7A1CB3C7221}" srcOrd="2" destOrd="0" parTransId="{AC0B2297-306B-414B-AA66-0DA3FD664DF3}" sibTransId="{E05D3FBD-081F-435A-8048-111985978349}"/>
    <dgm:cxn modelId="{5AFD2CBD-5B02-4D2E-9318-DADBBCC2D547}" type="presOf" srcId="{4F54DD7B-4FA8-45FE-91E4-478A43954018}" destId="{99AFA522-63A1-4D11-898D-8C1F78612447}" srcOrd="0" destOrd="0" presId="urn:microsoft.com/office/officeart/2005/8/layout/process4"/>
    <dgm:cxn modelId="{6FFFEA55-81F3-4E84-814F-EA6B1FB7AB07}" srcId="{D4D16EF9-56E1-4388-B879-B7A4BDE3A321}" destId="{4F54DD7B-4FA8-45FE-91E4-478A43954018}" srcOrd="4" destOrd="0" parTransId="{66E8C654-5038-417A-A45E-3929E6A53F2B}" sibTransId="{FC68D43E-6C83-4236-B16F-53C0C349BB92}"/>
    <dgm:cxn modelId="{B46A53A2-F9DE-4D30-8BF2-00638D3F4C2C}" type="presOf" srcId="{54128BF7-F55F-4D3A-A2A1-C7A1CB3C7221}" destId="{AFC86421-61E5-4903-8BF0-5E5DCF409253}" srcOrd="0" destOrd="0" presId="urn:microsoft.com/office/officeart/2005/8/layout/process4"/>
    <dgm:cxn modelId="{27FABC0A-8FA7-4210-9AA5-118F4130E4DF}" srcId="{D4D16EF9-56E1-4388-B879-B7A4BDE3A321}" destId="{4180246F-E45B-4B83-9480-B5D9304034D9}" srcOrd="0" destOrd="0" parTransId="{21D0BEB4-2B08-4739-A695-FB0EDBAEB66B}" sibTransId="{32DBF0C2-9D6F-4B94-97BA-D02810B586BD}"/>
    <dgm:cxn modelId="{5DE48954-06AB-49AD-9268-977628F37E2B}" srcId="{D4D16EF9-56E1-4388-B879-B7A4BDE3A321}" destId="{3C50AC73-9ABF-4D22-9A4F-366C70E3F4E6}" srcOrd="3" destOrd="0" parTransId="{431356E1-DE2F-4E0C-9CBA-96A854AC8940}" sibTransId="{A14A1E0E-5A24-4721-BABF-5B7E8D115D15}"/>
    <dgm:cxn modelId="{A629E561-C471-4853-B7FC-DFC3F8718663}" srcId="{D4D16EF9-56E1-4388-B879-B7A4BDE3A321}" destId="{461ABAF6-244A-496B-94C3-5FCDF16F709E}" srcOrd="1" destOrd="0" parTransId="{462D7682-7D87-403A-92CC-8F56E48F9257}" sibTransId="{76984CF5-01FF-4048-A479-32D3F4723F38}"/>
    <dgm:cxn modelId="{D772B10D-6891-4AD3-AA58-F5D7BF91971F}" type="presOf" srcId="{3C50AC73-9ABF-4D22-9A4F-366C70E3F4E6}" destId="{18E1C07A-0A3C-4D37-99E2-C16650BD8BC0}" srcOrd="0" destOrd="0" presId="urn:microsoft.com/office/officeart/2005/8/layout/process4"/>
    <dgm:cxn modelId="{14C50F4E-670C-4FFC-8C90-F5C7A0B32664}" type="presOf" srcId="{461ABAF6-244A-496B-94C3-5FCDF16F709E}" destId="{88CDA9E2-C989-4CF3-AE23-929A84A39989}" srcOrd="0" destOrd="0" presId="urn:microsoft.com/office/officeart/2005/8/layout/process4"/>
    <dgm:cxn modelId="{76C07844-A7E8-4317-A2A6-6E8279D95240}" type="presOf" srcId="{4180246F-E45B-4B83-9480-B5D9304034D9}" destId="{B67F7B2C-0821-47CE-A413-85CB6F2D6DE8}" srcOrd="0" destOrd="0" presId="urn:microsoft.com/office/officeart/2005/8/layout/process4"/>
    <dgm:cxn modelId="{7F548783-DD23-46F1-A66C-FAD246BD6733}" type="presOf" srcId="{D4D16EF9-56E1-4388-B879-B7A4BDE3A321}" destId="{AA53131D-195A-4B9A-B8BA-8FE13EDBBC23}" srcOrd="0" destOrd="0" presId="urn:microsoft.com/office/officeart/2005/8/layout/process4"/>
    <dgm:cxn modelId="{B0856C40-A563-470F-8AD6-60A05DE70C9A}" type="presParOf" srcId="{AA53131D-195A-4B9A-B8BA-8FE13EDBBC23}" destId="{13547574-9045-4265-8FE3-F54CBD24AB30}" srcOrd="0" destOrd="0" presId="urn:microsoft.com/office/officeart/2005/8/layout/process4"/>
    <dgm:cxn modelId="{0892B651-88FE-4086-99C7-FA82FCFC1489}" type="presParOf" srcId="{13547574-9045-4265-8FE3-F54CBD24AB30}" destId="{99AFA522-63A1-4D11-898D-8C1F78612447}" srcOrd="0" destOrd="0" presId="urn:microsoft.com/office/officeart/2005/8/layout/process4"/>
    <dgm:cxn modelId="{B1048C9E-1D02-4B68-A2E1-64D6E54D2913}" type="presParOf" srcId="{AA53131D-195A-4B9A-B8BA-8FE13EDBBC23}" destId="{E4F4AB46-1952-4B2B-AD21-434FC3F22807}" srcOrd="1" destOrd="0" presId="urn:microsoft.com/office/officeart/2005/8/layout/process4"/>
    <dgm:cxn modelId="{3E30F61A-E6F6-4D2E-9FB1-349265AD46F9}" type="presParOf" srcId="{AA53131D-195A-4B9A-B8BA-8FE13EDBBC23}" destId="{2FBC5CBC-2B18-4928-9F6C-AFB4027CE4EA}" srcOrd="2" destOrd="0" presId="urn:microsoft.com/office/officeart/2005/8/layout/process4"/>
    <dgm:cxn modelId="{BBE1CC02-EA9B-4EAD-8DA2-558BBEF875EC}" type="presParOf" srcId="{2FBC5CBC-2B18-4928-9F6C-AFB4027CE4EA}" destId="{18E1C07A-0A3C-4D37-99E2-C16650BD8BC0}" srcOrd="0" destOrd="0" presId="urn:microsoft.com/office/officeart/2005/8/layout/process4"/>
    <dgm:cxn modelId="{B2D0D4E0-E366-4085-ADA1-E2246CF46C9C}" type="presParOf" srcId="{AA53131D-195A-4B9A-B8BA-8FE13EDBBC23}" destId="{37A1D466-33A9-4CAF-AFFB-A2820F3E38A5}" srcOrd="3" destOrd="0" presId="urn:microsoft.com/office/officeart/2005/8/layout/process4"/>
    <dgm:cxn modelId="{2B7D982F-8DDF-47B1-A1E9-C96395EB3B5D}" type="presParOf" srcId="{AA53131D-195A-4B9A-B8BA-8FE13EDBBC23}" destId="{1F99DC40-83F4-4579-BEC9-8E2D5549BDE9}" srcOrd="4" destOrd="0" presId="urn:microsoft.com/office/officeart/2005/8/layout/process4"/>
    <dgm:cxn modelId="{65349F43-AC8E-435C-8696-44A87B04E687}" type="presParOf" srcId="{1F99DC40-83F4-4579-BEC9-8E2D5549BDE9}" destId="{AFC86421-61E5-4903-8BF0-5E5DCF409253}" srcOrd="0" destOrd="0" presId="urn:microsoft.com/office/officeart/2005/8/layout/process4"/>
    <dgm:cxn modelId="{CB257116-8CE5-43DD-95DA-3304DF0A3AF1}" type="presParOf" srcId="{AA53131D-195A-4B9A-B8BA-8FE13EDBBC23}" destId="{641B4200-BD53-44C2-9BBC-EEC0199F8E22}" srcOrd="5" destOrd="0" presId="urn:microsoft.com/office/officeart/2005/8/layout/process4"/>
    <dgm:cxn modelId="{1ACC394B-540F-403D-AAB6-4886E42742DB}" type="presParOf" srcId="{AA53131D-195A-4B9A-B8BA-8FE13EDBBC23}" destId="{77092957-EB95-4A58-9202-4F9B2725CB63}" srcOrd="6" destOrd="0" presId="urn:microsoft.com/office/officeart/2005/8/layout/process4"/>
    <dgm:cxn modelId="{1A7C3141-74BF-4E6E-97AE-2516475F8815}" type="presParOf" srcId="{77092957-EB95-4A58-9202-4F9B2725CB63}" destId="{88CDA9E2-C989-4CF3-AE23-929A84A39989}" srcOrd="0" destOrd="0" presId="urn:microsoft.com/office/officeart/2005/8/layout/process4"/>
    <dgm:cxn modelId="{D06BD80C-2D4E-4C55-AA6E-63F63021E46E}" type="presParOf" srcId="{AA53131D-195A-4B9A-B8BA-8FE13EDBBC23}" destId="{B97ED902-41AF-410D-AB5E-2454C17B0B4B}" srcOrd="7" destOrd="0" presId="urn:microsoft.com/office/officeart/2005/8/layout/process4"/>
    <dgm:cxn modelId="{54C9FD97-0FBD-4634-A48F-55FE3CB242A7}" type="presParOf" srcId="{AA53131D-195A-4B9A-B8BA-8FE13EDBBC23}" destId="{8F9B2B72-78DC-4D8F-8545-9578D86E1A8B}" srcOrd="8" destOrd="0" presId="urn:microsoft.com/office/officeart/2005/8/layout/process4"/>
    <dgm:cxn modelId="{91A8712F-9ECD-415A-954D-CB2561F8E62A}" type="presParOf" srcId="{8F9B2B72-78DC-4D8F-8545-9578D86E1A8B}" destId="{B67F7B2C-0821-47CE-A413-85CB6F2D6DE8}" srcOrd="0" destOrd="0" presId="urn:microsoft.com/office/officeart/2005/8/layout/process4"/>
  </dgm:cxnLst>
  <dgm:bg>
    <a:solidFill>
      <a:schemeClr val="accent6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64CF78-8F89-45B9-B342-98EC28D3416D}" type="doc">
      <dgm:prSet loTypeId="urn:microsoft.com/office/officeart/2005/8/layout/target3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C225A192-D92C-4637-830F-502A5F9BE5B3}">
      <dgm:prSet custT="1"/>
      <dgm:spPr/>
      <dgm:t>
        <a:bodyPr/>
        <a:lstStyle/>
        <a:p>
          <a:pPr algn="l" rtl="0"/>
          <a:r>
            <a:rPr lang="ru-RU" sz="2000" dirty="0" smtClean="0"/>
            <a:t>Линия сушки и подработки зерна, в т.ч. </a:t>
          </a:r>
          <a:r>
            <a:rPr lang="ru-RU" sz="2000" dirty="0" err="1" smtClean="0"/>
            <a:t>мелкосемянных</a:t>
          </a:r>
          <a:r>
            <a:rPr lang="ru-RU" sz="2000" dirty="0" smtClean="0"/>
            <a:t> культур</a:t>
          </a:r>
          <a:endParaRPr lang="ru-RU" sz="2000" dirty="0"/>
        </a:p>
      </dgm:t>
    </dgm:pt>
    <dgm:pt modelId="{C109FF0D-AA48-4C7E-B33C-F220DDDC4441}" type="parTrans" cxnId="{87C18E1F-A44C-4DDF-8E4A-7B2CCA25D4C0}">
      <dgm:prSet/>
      <dgm:spPr/>
      <dgm:t>
        <a:bodyPr/>
        <a:lstStyle/>
        <a:p>
          <a:endParaRPr lang="ru-RU"/>
        </a:p>
      </dgm:t>
    </dgm:pt>
    <dgm:pt modelId="{01FC1BF2-D13B-46FD-8B8E-124F25710641}" type="sibTrans" cxnId="{87C18E1F-A44C-4DDF-8E4A-7B2CCA25D4C0}">
      <dgm:prSet/>
      <dgm:spPr/>
      <dgm:t>
        <a:bodyPr/>
        <a:lstStyle/>
        <a:p>
          <a:endParaRPr lang="ru-RU"/>
        </a:p>
      </dgm:t>
    </dgm:pt>
    <dgm:pt modelId="{ECA6CC37-B478-4030-830B-D4E2FD59EA26}">
      <dgm:prSet custT="1"/>
      <dgm:spPr/>
      <dgm:t>
        <a:bodyPr/>
        <a:lstStyle/>
        <a:p>
          <a:pPr algn="l" rtl="0"/>
          <a:r>
            <a:rPr lang="ru-RU" sz="2000" dirty="0" smtClean="0"/>
            <a:t>Масло завод: 1-я очередь мощностью 15 000 тонн в год </a:t>
          </a:r>
          <a:endParaRPr lang="ru-RU" sz="2000" dirty="0"/>
        </a:p>
      </dgm:t>
    </dgm:pt>
    <dgm:pt modelId="{A586A7C0-DF29-43CD-9F65-C4E1CFA74834}" type="parTrans" cxnId="{8B502555-71A1-4541-8BB6-F2403325EF18}">
      <dgm:prSet/>
      <dgm:spPr/>
      <dgm:t>
        <a:bodyPr/>
        <a:lstStyle/>
        <a:p>
          <a:endParaRPr lang="ru-RU"/>
        </a:p>
      </dgm:t>
    </dgm:pt>
    <dgm:pt modelId="{44D18B42-8B26-4263-83DE-A2EEDC9C8319}" type="sibTrans" cxnId="{8B502555-71A1-4541-8BB6-F2403325EF18}">
      <dgm:prSet/>
      <dgm:spPr/>
      <dgm:t>
        <a:bodyPr/>
        <a:lstStyle/>
        <a:p>
          <a:endParaRPr lang="ru-RU"/>
        </a:p>
      </dgm:t>
    </dgm:pt>
    <dgm:pt modelId="{D05DDD42-5EE4-4141-B147-3692EA12331A}">
      <dgm:prSet custT="1"/>
      <dgm:spPr/>
      <dgm:t>
        <a:bodyPr/>
        <a:lstStyle/>
        <a:p>
          <a:pPr algn="l" rtl="0"/>
          <a:r>
            <a:rPr lang="ru-RU" sz="2000" dirty="0" smtClean="0"/>
            <a:t>                           2-я очередь до 45 000 тонн в год  </a:t>
          </a:r>
          <a:endParaRPr lang="ru-RU" sz="2000" dirty="0"/>
        </a:p>
      </dgm:t>
    </dgm:pt>
    <dgm:pt modelId="{B2B01F62-063E-45FC-B472-912E41C3A68A}" type="parTrans" cxnId="{F37DDAC4-5D1C-4F19-AEBD-7BFB75AA4BA4}">
      <dgm:prSet/>
      <dgm:spPr/>
      <dgm:t>
        <a:bodyPr/>
        <a:lstStyle/>
        <a:p>
          <a:endParaRPr lang="ru-RU"/>
        </a:p>
      </dgm:t>
    </dgm:pt>
    <dgm:pt modelId="{E2BE31B3-DA30-42BA-9BC4-F5D7E5A2825A}" type="sibTrans" cxnId="{F37DDAC4-5D1C-4F19-AEBD-7BFB75AA4BA4}">
      <dgm:prSet/>
      <dgm:spPr/>
      <dgm:t>
        <a:bodyPr/>
        <a:lstStyle/>
        <a:p>
          <a:endParaRPr lang="ru-RU"/>
        </a:p>
      </dgm:t>
    </dgm:pt>
    <dgm:pt modelId="{BAF27AE6-8AA7-4A19-9D35-B8F5A883F4E6}">
      <dgm:prSet custT="1"/>
      <dgm:spPr/>
      <dgm:t>
        <a:bodyPr/>
        <a:lstStyle/>
        <a:p>
          <a:pPr algn="l" rtl="0"/>
          <a:r>
            <a:rPr lang="ru-RU" sz="2000" dirty="0" smtClean="0"/>
            <a:t>Пищекомбинат (крупы, хлопья, каши, продукты экструзии)</a:t>
          </a:r>
          <a:endParaRPr lang="ru-RU" sz="2000" dirty="0"/>
        </a:p>
      </dgm:t>
    </dgm:pt>
    <dgm:pt modelId="{A2CC65ED-40F6-4BA2-8FA3-BC980C44C783}" type="parTrans" cxnId="{8BDCE5C8-0646-4B08-B178-C84FD5E2BA90}">
      <dgm:prSet/>
      <dgm:spPr/>
      <dgm:t>
        <a:bodyPr/>
        <a:lstStyle/>
        <a:p>
          <a:endParaRPr lang="ru-RU"/>
        </a:p>
      </dgm:t>
    </dgm:pt>
    <dgm:pt modelId="{7700AF4A-3F3D-4595-9083-5F59DE0AB6AD}" type="sibTrans" cxnId="{8BDCE5C8-0646-4B08-B178-C84FD5E2BA90}">
      <dgm:prSet/>
      <dgm:spPr/>
      <dgm:t>
        <a:bodyPr/>
        <a:lstStyle/>
        <a:p>
          <a:endParaRPr lang="ru-RU"/>
        </a:p>
      </dgm:t>
    </dgm:pt>
    <dgm:pt modelId="{1280E9D3-B4F0-466F-AFFF-AA2CDC9FBBAE}">
      <dgm:prSet custT="1"/>
      <dgm:spPr/>
      <dgm:t>
        <a:bodyPr/>
        <a:lstStyle/>
        <a:p>
          <a:pPr algn="l" rtl="0"/>
          <a:r>
            <a:rPr lang="ru-RU" sz="2000" dirty="0" smtClean="0"/>
            <a:t>Комбикормовый завод</a:t>
          </a:r>
          <a:endParaRPr lang="ru-RU" sz="2000" dirty="0"/>
        </a:p>
      </dgm:t>
    </dgm:pt>
    <dgm:pt modelId="{628F8429-0B78-44A2-B240-9CEF03B7D36F}" type="parTrans" cxnId="{4259E13C-5095-4A81-B8E6-2A4E610EC2A6}">
      <dgm:prSet/>
      <dgm:spPr/>
      <dgm:t>
        <a:bodyPr/>
        <a:lstStyle/>
        <a:p>
          <a:endParaRPr lang="ru-RU"/>
        </a:p>
      </dgm:t>
    </dgm:pt>
    <dgm:pt modelId="{FF4ECB90-3398-4C9B-B38C-EC19043BF60E}" type="sibTrans" cxnId="{4259E13C-5095-4A81-B8E6-2A4E610EC2A6}">
      <dgm:prSet/>
      <dgm:spPr/>
      <dgm:t>
        <a:bodyPr/>
        <a:lstStyle/>
        <a:p>
          <a:endParaRPr lang="ru-RU"/>
        </a:p>
      </dgm:t>
    </dgm:pt>
    <dgm:pt modelId="{20433AED-D2FF-411D-816C-A5EA32CA449A}">
      <dgm:prSet custT="1"/>
      <dgm:spPr/>
      <dgm:t>
        <a:bodyPr/>
        <a:lstStyle/>
        <a:p>
          <a:pPr algn="l" rtl="0"/>
          <a:r>
            <a:rPr lang="ru-RU" sz="2000" dirty="0" smtClean="0"/>
            <a:t>Производство сапропели</a:t>
          </a:r>
          <a:endParaRPr lang="ru-RU" sz="2000" dirty="0"/>
        </a:p>
      </dgm:t>
    </dgm:pt>
    <dgm:pt modelId="{9DFBE4A0-9E16-4A4B-83A1-863CD4B1DA79}" type="parTrans" cxnId="{D0765603-61B1-4F8C-B4CD-1848A5EF9FF1}">
      <dgm:prSet/>
      <dgm:spPr/>
      <dgm:t>
        <a:bodyPr/>
        <a:lstStyle/>
        <a:p>
          <a:endParaRPr lang="ru-RU"/>
        </a:p>
      </dgm:t>
    </dgm:pt>
    <dgm:pt modelId="{B3E2CEF0-8D6A-4327-8A7A-EF0436CE3DD4}" type="sibTrans" cxnId="{D0765603-61B1-4F8C-B4CD-1848A5EF9FF1}">
      <dgm:prSet/>
      <dgm:spPr/>
      <dgm:t>
        <a:bodyPr/>
        <a:lstStyle/>
        <a:p>
          <a:endParaRPr lang="ru-RU"/>
        </a:p>
      </dgm:t>
    </dgm:pt>
    <dgm:pt modelId="{5E3446CB-1009-4AE8-BDD4-45E2DC9D202E}">
      <dgm:prSet custT="1"/>
      <dgm:spPr/>
      <dgm:t>
        <a:bodyPr/>
        <a:lstStyle/>
        <a:p>
          <a:pPr algn="l" rtl="0"/>
          <a:r>
            <a:rPr lang="ru-RU" sz="2000" dirty="0" smtClean="0"/>
            <a:t>Логистический аккредитованный </a:t>
          </a:r>
          <a:r>
            <a:rPr lang="ru-RU" sz="2000" dirty="0" err="1" smtClean="0"/>
            <a:t>хаб</a:t>
          </a:r>
          <a:endParaRPr lang="ru-RU" sz="2000" dirty="0"/>
        </a:p>
      </dgm:t>
    </dgm:pt>
    <dgm:pt modelId="{45E26055-B1F0-4BDF-A152-D065042A8510}" type="parTrans" cxnId="{C0CCEBCB-0EF5-42B9-AFA3-E66A4D258077}">
      <dgm:prSet/>
      <dgm:spPr/>
      <dgm:t>
        <a:bodyPr/>
        <a:lstStyle/>
        <a:p>
          <a:endParaRPr lang="ru-RU"/>
        </a:p>
      </dgm:t>
    </dgm:pt>
    <dgm:pt modelId="{0CA68375-BB12-479A-89A3-56942B0BE252}" type="sibTrans" cxnId="{C0CCEBCB-0EF5-42B9-AFA3-E66A4D258077}">
      <dgm:prSet/>
      <dgm:spPr/>
      <dgm:t>
        <a:bodyPr/>
        <a:lstStyle/>
        <a:p>
          <a:endParaRPr lang="ru-RU"/>
        </a:p>
      </dgm:t>
    </dgm:pt>
    <dgm:pt modelId="{E3FF8BBD-7045-45E8-A7D2-69D6422640BD}">
      <dgm:prSet/>
      <dgm:spPr/>
      <dgm:t>
        <a:bodyPr/>
        <a:lstStyle/>
        <a:p>
          <a:endParaRPr lang="ru-RU" dirty="0"/>
        </a:p>
      </dgm:t>
    </dgm:pt>
    <dgm:pt modelId="{F9F7C5F5-2755-444C-BC82-874B66DA4B83}" type="parTrans" cxnId="{F1948928-FEF2-4F89-8163-9C690F77C1A8}">
      <dgm:prSet/>
      <dgm:spPr/>
      <dgm:t>
        <a:bodyPr/>
        <a:lstStyle/>
        <a:p>
          <a:endParaRPr lang="ru-RU"/>
        </a:p>
      </dgm:t>
    </dgm:pt>
    <dgm:pt modelId="{DFD27C75-26C8-4EF6-BCBC-AAEC18DBEA69}" type="sibTrans" cxnId="{F1948928-FEF2-4F89-8163-9C690F77C1A8}">
      <dgm:prSet/>
      <dgm:spPr/>
      <dgm:t>
        <a:bodyPr/>
        <a:lstStyle/>
        <a:p>
          <a:endParaRPr lang="ru-RU"/>
        </a:p>
      </dgm:t>
    </dgm:pt>
    <dgm:pt modelId="{DEFD3AB8-A663-40B8-BB97-B9857C43E010}">
      <dgm:prSet/>
      <dgm:spPr/>
      <dgm:t>
        <a:bodyPr/>
        <a:lstStyle/>
        <a:p>
          <a:pPr rtl="0"/>
          <a:endParaRPr lang="ru-RU" dirty="0"/>
        </a:p>
      </dgm:t>
    </dgm:pt>
    <dgm:pt modelId="{07C54839-CD51-4C10-A556-F9D7CDD27179}" type="parTrans" cxnId="{60BFA24B-5DAC-4968-964C-243435894752}">
      <dgm:prSet/>
      <dgm:spPr/>
      <dgm:t>
        <a:bodyPr/>
        <a:lstStyle/>
        <a:p>
          <a:endParaRPr lang="ru-RU"/>
        </a:p>
      </dgm:t>
    </dgm:pt>
    <dgm:pt modelId="{91B7EEDE-6006-4ACC-B78C-74572CAE0B6D}" type="sibTrans" cxnId="{60BFA24B-5DAC-4968-964C-243435894752}">
      <dgm:prSet/>
      <dgm:spPr/>
      <dgm:t>
        <a:bodyPr/>
        <a:lstStyle/>
        <a:p>
          <a:endParaRPr lang="ru-RU"/>
        </a:p>
      </dgm:t>
    </dgm:pt>
    <dgm:pt modelId="{094A6573-ACEC-4A67-955A-B8E60B01C8EC}" type="pres">
      <dgm:prSet presAssocID="{4B64CF78-8F89-45B9-B342-98EC28D3416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6FDD64-DF97-421A-A2CE-609B8D731419}" type="pres">
      <dgm:prSet presAssocID="{C225A192-D92C-4637-830F-502A5F9BE5B3}" presName="circle1" presStyleLbl="node1" presStyleIdx="0" presStyleCnt="7"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59E715BA-35C6-438B-871D-D139D800E0A6}" type="pres">
      <dgm:prSet presAssocID="{C225A192-D92C-4637-830F-502A5F9BE5B3}" presName="space" presStyleCnt="0"/>
      <dgm:spPr/>
    </dgm:pt>
    <dgm:pt modelId="{7D732648-5D7A-4254-8F95-61B434A1904C}" type="pres">
      <dgm:prSet presAssocID="{C225A192-D92C-4637-830F-502A5F9BE5B3}" presName="rect1" presStyleLbl="alignAcc1" presStyleIdx="0" presStyleCnt="7" custLinFactNeighborX="3040" custLinFactNeighborY="-2369"/>
      <dgm:spPr/>
      <dgm:t>
        <a:bodyPr/>
        <a:lstStyle/>
        <a:p>
          <a:endParaRPr lang="ru-RU"/>
        </a:p>
      </dgm:t>
    </dgm:pt>
    <dgm:pt modelId="{470C41AC-30C7-462B-8894-1F19B8A383DB}" type="pres">
      <dgm:prSet presAssocID="{ECA6CC37-B478-4030-830B-D4E2FD59EA26}" presName="vertSpace2" presStyleLbl="node1" presStyleIdx="0" presStyleCnt="7"/>
      <dgm:spPr/>
    </dgm:pt>
    <dgm:pt modelId="{474BFE26-B1F8-43D1-A229-C4AA0F688489}" type="pres">
      <dgm:prSet presAssocID="{ECA6CC37-B478-4030-830B-D4E2FD59EA26}" presName="circle2" presStyleLbl="node1" presStyleIdx="1" presStyleCnt="7"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EC0BF834-4F56-4505-AE42-FBE085E082AC}" type="pres">
      <dgm:prSet presAssocID="{ECA6CC37-B478-4030-830B-D4E2FD59EA26}" presName="rect2" presStyleLbl="alignAcc1" presStyleIdx="1" presStyleCnt="7"/>
      <dgm:spPr/>
      <dgm:t>
        <a:bodyPr/>
        <a:lstStyle/>
        <a:p>
          <a:endParaRPr lang="ru-RU"/>
        </a:p>
      </dgm:t>
    </dgm:pt>
    <dgm:pt modelId="{25B29AEA-D898-4981-8654-AA4AA9161EFD}" type="pres">
      <dgm:prSet presAssocID="{D05DDD42-5EE4-4141-B147-3692EA12331A}" presName="vertSpace3" presStyleLbl="node1" presStyleIdx="1" presStyleCnt="7"/>
      <dgm:spPr/>
    </dgm:pt>
    <dgm:pt modelId="{892D7821-D2CA-4190-9B53-8A0701739A06}" type="pres">
      <dgm:prSet presAssocID="{D05DDD42-5EE4-4141-B147-3692EA12331A}" presName="circle3" presStyleLbl="node1" presStyleIdx="2" presStyleCnt="7"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BCBC4C04-32EA-474E-AE4A-2FA43E9219F0}" type="pres">
      <dgm:prSet presAssocID="{D05DDD42-5EE4-4141-B147-3692EA12331A}" presName="rect3" presStyleLbl="alignAcc1" presStyleIdx="2" presStyleCnt="7"/>
      <dgm:spPr/>
      <dgm:t>
        <a:bodyPr/>
        <a:lstStyle/>
        <a:p>
          <a:endParaRPr lang="ru-RU"/>
        </a:p>
      </dgm:t>
    </dgm:pt>
    <dgm:pt modelId="{843F0C47-F6F6-4727-85EA-7C99EAB78990}" type="pres">
      <dgm:prSet presAssocID="{BAF27AE6-8AA7-4A19-9D35-B8F5A883F4E6}" presName="vertSpace4" presStyleLbl="node1" presStyleIdx="2" presStyleCnt="7"/>
      <dgm:spPr/>
    </dgm:pt>
    <dgm:pt modelId="{8928240D-9F1E-4087-8A67-2D4E4444BE03}" type="pres">
      <dgm:prSet presAssocID="{BAF27AE6-8AA7-4A19-9D35-B8F5A883F4E6}" presName="circle4" presStyleLbl="node1" presStyleIdx="3" presStyleCnt="7"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55622655-4189-4621-BFD0-A306F08BFCB2}" type="pres">
      <dgm:prSet presAssocID="{BAF27AE6-8AA7-4A19-9D35-B8F5A883F4E6}" presName="rect4" presStyleLbl="alignAcc1" presStyleIdx="3" presStyleCnt="7"/>
      <dgm:spPr/>
      <dgm:t>
        <a:bodyPr/>
        <a:lstStyle/>
        <a:p>
          <a:endParaRPr lang="ru-RU"/>
        </a:p>
      </dgm:t>
    </dgm:pt>
    <dgm:pt modelId="{AE2BE152-DB41-46DE-9E65-ECB45900B8FE}" type="pres">
      <dgm:prSet presAssocID="{1280E9D3-B4F0-466F-AFFF-AA2CDC9FBBAE}" presName="vertSpace5" presStyleLbl="node1" presStyleIdx="3" presStyleCnt="7"/>
      <dgm:spPr/>
    </dgm:pt>
    <dgm:pt modelId="{AC5A780E-2515-4FD4-B13F-983C0124690B}" type="pres">
      <dgm:prSet presAssocID="{1280E9D3-B4F0-466F-AFFF-AA2CDC9FBBAE}" presName="circle5" presStyleLbl="node1" presStyleIdx="4" presStyleCnt="7"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05084320-1F3E-4CDB-A2C4-AC74AEEA46A1}" type="pres">
      <dgm:prSet presAssocID="{1280E9D3-B4F0-466F-AFFF-AA2CDC9FBBAE}" presName="rect5" presStyleLbl="alignAcc1" presStyleIdx="4" presStyleCnt="7" custLinFactNeighborX="944" custLinFactNeighborY="2272"/>
      <dgm:spPr/>
      <dgm:t>
        <a:bodyPr/>
        <a:lstStyle/>
        <a:p>
          <a:endParaRPr lang="ru-RU"/>
        </a:p>
      </dgm:t>
    </dgm:pt>
    <dgm:pt modelId="{C039A140-2B66-49FD-AEA4-CC93A33E51CD}" type="pres">
      <dgm:prSet presAssocID="{20433AED-D2FF-411D-816C-A5EA32CA449A}" presName="vertSpace6" presStyleLbl="node1" presStyleIdx="4" presStyleCnt="7"/>
      <dgm:spPr/>
    </dgm:pt>
    <dgm:pt modelId="{86DDF468-D71D-4A36-B2AB-DFE592BE8DED}" type="pres">
      <dgm:prSet presAssocID="{20433AED-D2FF-411D-816C-A5EA32CA449A}" presName="circle6" presStyleLbl="node1" presStyleIdx="5" presStyleCnt="7"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4F8DAB11-748D-44ED-AAAA-771BF000AA20}" type="pres">
      <dgm:prSet presAssocID="{20433AED-D2FF-411D-816C-A5EA32CA449A}" presName="rect6" presStyleLbl="alignAcc1" presStyleIdx="5" presStyleCnt="7" custLinFactNeighborY="2741"/>
      <dgm:spPr/>
      <dgm:t>
        <a:bodyPr/>
        <a:lstStyle/>
        <a:p>
          <a:endParaRPr lang="ru-RU"/>
        </a:p>
      </dgm:t>
    </dgm:pt>
    <dgm:pt modelId="{68CA70FF-04D7-4118-8B39-25AD3ED54269}" type="pres">
      <dgm:prSet presAssocID="{5E3446CB-1009-4AE8-BDD4-45E2DC9D202E}" presName="vertSpace7" presStyleLbl="node1" presStyleIdx="5" presStyleCnt="7"/>
      <dgm:spPr/>
    </dgm:pt>
    <dgm:pt modelId="{FC1587DD-6D47-4714-8CEA-9BF8BB6E19BA}" type="pres">
      <dgm:prSet presAssocID="{5E3446CB-1009-4AE8-BDD4-45E2DC9D202E}" presName="circle7" presStyleLbl="node1" presStyleIdx="6" presStyleCnt="7"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636DCC6C-3B71-41F4-9249-6C38D958166E}" type="pres">
      <dgm:prSet presAssocID="{5E3446CB-1009-4AE8-BDD4-45E2DC9D202E}" presName="rect7" presStyleLbl="alignAcc1" presStyleIdx="6" presStyleCnt="7"/>
      <dgm:spPr/>
      <dgm:t>
        <a:bodyPr/>
        <a:lstStyle/>
        <a:p>
          <a:endParaRPr lang="ru-RU"/>
        </a:p>
      </dgm:t>
    </dgm:pt>
    <dgm:pt modelId="{C0728168-DAB1-4C20-8675-48F735B3025D}" type="pres">
      <dgm:prSet presAssocID="{C225A192-D92C-4637-830F-502A5F9BE5B3}" presName="rect1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5B8287-85E7-4443-8FFD-DF8C8DBB73E0}" type="pres">
      <dgm:prSet presAssocID="{ECA6CC37-B478-4030-830B-D4E2FD59EA26}" presName="rect2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D8E6DF-D498-458D-BCFF-953C1D15D44B}" type="pres">
      <dgm:prSet presAssocID="{D05DDD42-5EE4-4141-B147-3692EA12331A}" presName="rect3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3CA64-F26A-48DA-9BAE-87E8FB46EB32}" type="pres">
      <dgm:prSet presAssocID="{BAF27AE6-8AA7-4A19-9D35-B8F5A883F4E6}" presName="rect4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0B4FE-C57C-4CC7-B6FA-1E7D7C65FA8F}" type="pres">
      <dgm:prSet presAssocID="{1280E9D3-B4F0-466F-AFFF-AA2CDC9FBBAE}" presName="rect5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8F1AF-4EFD-4901-B513-0938756E457F}" type="pres">
      <dgm:prSet presAssocID="{20433AED-D2FF-411D-816C-A5EA32CA449A}" presName="rect6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ECCC2C-D7C8-4D8A-9167-203438A4DEBA}" type="pres">
      <dgm:prSet presAssocID="{5E3446CB-1009-4AE8-BDD4-45E2DC9D202E}" presName="rect7ParTxNoCh" presStyleLbl="alignAcc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5B5796-FC8D-47B8-8670-713497B1917C}" type="presOf" srcId="{ECA6CC37-B478-4030-830B-D4E2FD59EA26}" destId="{F25B8287-85E7-4443-8FFD-DF8C8DBB73E0}" srcOrd="1" destOrd="0" presId="urn:microsoft.com/office/officeart/2005/8/layout/target3"/>
    <dgm:cxn modelId="{BE7F3D6B-A29F-4CA5-B4CE-4176D6E80131}" type="presOf" srcId="{1280E9D3-B4F0-466F-AFFF-AA2CDC9FBBAE}" destId="{05084320-1F3E-4CDB-A2C4-AC74AEEA46A1}" srcOrd="0" destOrd="0" presId="urn:microsoft.com/office/officeart/2005/8/layout/target3"/>
    <dgm:cxn modelId="{D0765603-61B1-4F8C-B4CD-1848A5EF9FF1}" srcId="{4B64CF78-8F89-45B9-B342-98EC28D3416D}" destId="{20433AED-D2FF-411D-816C-A5EA32CA449A}" srcOrd="5" destOrd="0" parTransId="{9DFBE4A0-9E16-4A4B-83A1-863CD4B1DA79}" sibTransId="{B3E2CEF0-8D6A-4327-8A7A-EF0436CE3DD4}"/>
    <dgm:cxn modelId="{60CF5FEE-1CF5-4665-A032-BF289679E508}" type="presOf" srcId="{20433AED-D2FF-411D-816C-A5EA32CA449A}" destId="{4F8DAB11-748D-44ED-AAAA-771BF000AA20}" srcOrd="0" destOrd="0" presId="urn:microsoft.com/office/officeart/2005/8/layout/target3"/>
    <dgm:cxn modelId="{58242790-7CA0-493B-A751-3A38AEF86058}" type="presOf" srcId="{D05DDD42-5EE4-4141-B147-3692EA12331A}" destId="{BCBC4C04-32EA-474E-AE4A-2FA43E9219F0}" srcOrd="0" destOrd="0" presId="urn:microsoft.com/office/officeart/2005/8/layout/target3"/>
    <dgm:cxn modelId="{773BCF96-84E9-4418-8053-7D7EAAECDE96}" type="presOf" srcId="{5E3446CB-1009-4AE8-BDD4-45E2DC9D202E}" destId="{636DCC6C-3B71-41F4-9249-6C38D958166E}" srcOrd="0" destOrd="0" presId="urn:microsoft.com/office/officeart/2005/8/layout/target3"/>
    <dgm:cxn modelId="{AEDD5864-1D6B-4D9B-ACCA-A5F3C21D4313}" type="presOf" srcId="{20433AED-D2FF-411D-816C-A5EA32CA449A}" destId="{FE38F1AF-4EFD-4901-B513-0938756E457F}" srcOrd="1" destOrd="0" presId="urn:microsoft.com/office/officeart/2005/8/layout/target3"/>
    <dgm:cxn modelId="{15CF57BB-0677-4B28-AE4E-2F6C6AFF4208}" type="presOf" srcId="{4B64CF78-8F89-45B9-B342-98EC28D3416D}" destId="{094A6573-ACEC-4A67-955A-B8E60B01C8EC}" srcOrd="0" destOrd="0" presId="urn:microsoft.com/office/officeart/2005/8/layout/target3"/>
    <dgm:cxn modelId="{E488AB7B-BC5F-4F6C-86AA-3AB3B768CADC}" type="presOf" srcId="{C225A192-D92C-4637-830F-502A5F9BE5B3}" destId="{7D732648-5D7A-4254-8F95-61B434A1904C}" srcOrd="0" destOrd="0" presId="urn:microsoft.com/office/officeart/2005/8/layout/target3"/>
    <dgm:cxn modelId="{8BDCE5C8-0646-4B08-B178-C84FD5E2BA90}" srcId="{4B64CF78-8F89-45B9-B342-98EC28D3416D}" destId="{BAF27AE6-8AA7-4A19-9D35-B8F5A883F4E6}" srcOrd="3" destOrd="0" parTransId="{A2CC65ED-40F6-4BA2-8FA3-BC980C44C783}" sibTransId="{7700AF4A-3F3D-4595-9083-5F59DE0AB6AD}"/>
    <dgm:cxn modelId="{B018EB14-9732-4540-992A-065610A7A8BB}" type="presOf" srcId="{BAF27AE6-8AA7-4A19-9D35-B8F5A883F4E6}" destId="{55622655-4189-4621-BFD0-A306F08BFCB2}" srcOrd="0" destOrd="0" presId="urn:microsoft.com/office/officeart/2005/8/layout/target3"/>
    <dgm:cxn modelId="{D6D152DD-2066-469D-A219-D75B69CAC864}" type="presOf" srcId="{D05DDD42-5EE4-4141-B147-3692EA12331A}" destId="{9FD8E6DF-D498-458D-BCFF-953C1D15D44B}" srcOrd="1" destOrd="0" presId="urn:microsoft.com/office/officeart/2005/8/layout/target3"/>
    <dgm:cxn modelId="{DBC2891E-B30E-4047-B9F8-AE3155EB390F}" type="presOf" srcId="{BAF27AE6-8AA7-4A19-9D35-B8F5A883F4E6}" destId="{CE63CA64-F26A-48DA-9BAE-87E8FB46EB32}" srcOrd="1" destOrd="0" presId="urn:microsoft.com/office/officeart/2005/8/layout/target3"/>
    <dgm:cxn modelId="{8B502555-71A1-4541-8BB6-F2403325EF18}" srcId="{4B64CF78-8F89-45B9-B342-98EC28D3416D}" destId="{ECA6CC37-B478-4030-830B-D4E2FD59EA26}" srcOrd="1" destOrd="0" parTransId="{A586A7C0-DF29-43CD-9F65-C4E1CFA74834}" sibTransId="{44D18B42-8B26-4263-83DE-A2EEDC9C8319}"/>
    <dgm:cxn modelId="{F37DDAC4-5D1C-4F19-AEBD-7BFB75AA4BA4}" srcId="{4B64CF78-8F89-45B9-B342-98EC28D3416D}" destId="{D05DDD42-5EE4-4141-B147-3692EA12331A}" srcOrd="2" destOrd="0" parTransId="{B2B01F62-063E-45FC-B472-912E41C3A68A}" sibTransId="{E2BE31B3-DA30-42BA-9BC4-F5D7E5A2825A}"/>
    <dgm:cxn modelId="{E76D650A-8667-4B6E-A230-CB53ED0A6948}" type="presOf" srcId="{ECA6CC37-B478-4030-830B-D4E2FD59EA26}" destId="{EC0BF834-4F56-4505-AE42-FBE085E082AC}" srcOrd="0" destOrd="0" presId="urn:microsoft.com/office/officeart/2005/8/layout/target3"/>
    <dgm:cxn modelId="{C0CCEBCB-0EF5-42B9-AFA3-E66A4D258077}" srcId="{4B64CF78-8F89-45B9-B342-98EC28D3416D}" destId="{5E3446CB-1009-4AE8-BDD4-45E2DC9D202E}" srcOrd="6" destOrd="0" parTransId="{45E26055-B1F0-4BDF-A152-D065042A8510}" sibTransId="{0CA68375-BB12-479A-89A3-56942B0BE252}"/>
    <dgm:cxn modelId="{60BFA24B-5DAC-4968-964C-243435894752}" srcId="{4B64CF78-8F89-45B9-B342-98EC28D3416D}" destId="{DEFD3AB8-A663-40B8-BB97-B9857C43E010}" srcOrd="8" destOrd="0" parTransId="{07C54839-CD51-4C10-A556-F9D7CDD27179}" sibTransId="{91B7EEDE-6006-4ACC-B78C-74572CAE0B6D}"/>
    <dgm:cxn modelId="{F1948928-FEF2-4F89-8163-9C690F77C1A8}" srcId="{4B64CF78-8F89-45B9-B342-98EC28D3416D}" destId="{E3FF8BBD-7045-45E8-A7D2-69D6422640BD}" srcOrd="7" destOrd="0" parTransId="{F9F7C5F5-2755-444C-BC82-874B66DA4B83}" sibTransId="{DFD27C75-26C8-4EF6-BCBC-AAEC18DBEA69}"/>
    <dgm:cxn modelId="{75C8F74B-EBC2-4CE8-865B-6D86E42F86C1}" type="presOf" srcId="{5E3446CB-1009-4AE8-BDD4-45E2DC9D202E}" destId="{12ECCC2C-D7C8-4D8A-9167-203438A4DEBA}" srcOrd="1" destOrd="0" presId="urn:microsoft.com/office/officeart/2005/8/layout/target3"/>
    <dgm:cxn modelId="{518480B1-08E1-4F62-BE3C-C56B00BA79BE}" type="presOf" srcId="{1280E9D3-B4F0-466F-AFFF-AA2CDC9FBBAE}" destId="{EAC0B4FE-C57C-4CC7-B6FA-1E7D7C65FA8F}" srcOrd="1" destOrd="0" presId="urn:microsoft.com/office/officeart/2005/8/layout/target3"/>
    <dgm:cxn modelId="{4259E13C-5095-4A81-B8E6-2A4E610EC2A6}" srcId="{4B64CF78-8F89-45B9-B342-98EC28D3416D}" destId="{1280E9D3-B4F0-466F-AFFF-AA2CDC9FBBAE}" srcOrd="4" destOrd="0" parTransId="{628F8429-0B78-44A2-B240-9CEF03B7D36F}" sibTransId="{FF4ECB90-3398-4C9B-B38C-EC19043BF60E}"/>
    <dgm:cxn modelId="{87C18E1F-A44C-4DDF-8E4A-7B2CCA25D4C0}" srcId="{4B64CF78-8F89-45B9-B342-98EC28D3416D}" destId="{C225A192-D92C-4637-830F-502A5F9BE5B3}" srcOrd="0" destOrd="0" parTransId="{C109FF0D-AA48-4C7E-B33C-F220DDDC4441}" sibTransId="{01FC1BF2-D13B-46FD-8B8E-124F25710641}"/>
    <dgm:cxn modelId="{24F33936-9004-49C5-BB2C-B946739A4753}" type="presOf" srcId="{C225A192-D92C-4637-830F-502A5F9BE5B3}" destId="{C0728168-DAB1-4C20-8675-48F735B3025D}" srcOrd="1" destOrd="0" presId="urn:microsoft.com/office/officeart/2005/8/layout/target3"/>
    <dgm:cxn modelId="{234E2774-D077-45F3-90A9-48314EE517BD}" type="presParOf" srcId="{094A6573-ACEC-4A67-955A-B8E60B01C8EC}" destId="{526FDD64-DF97-421A-A2CE-609B8D731419}" srcOrd="0" destOrd="0" presId="urn:microsoft.com/office/officeart/2005/8/layout/target3"/>
    <dgm:cxn modelId="{B45104E3-4321-4CB4-9421-483DCFB16551}" type="presParOf" srcId="{094A6573-ACEC-4A67-955A-B8E60B01C8EC}" destId="{59E715BA-35C6-438B-871D-D139D800E0A6}" srcOrd="1" destOrd="0" presId="urn:microsoft.com/office/officeart/2005/8/layout/target3"/>
    <dgm:cxn modelId="{EFB6806A-7A17-4E0C-83E1-93C713CEEAE1}" type="presParOf" srcId="{094A6573-ACEC-4A67-955A-B8E60B01C8EC}" destId="{7D732648-5D7A-4254-8F95-61B434A1904C}" srcOrd="2" destOrd="0" presId="urn:microsoft.com/office/officeart/2005/8/layout/target3"/>
    <dgm:cxn modelId="{E703F256-57D3-479F-AEB7-5960045D3BA3}" type="presParOf" srcId="{094A6573-ACEC-4A67-955A-B8E60B01C8EC}" destId="{470C41AC-30C7-462B-8894-1F19B8A383DB}" srcOrd="3" destOrd="0" presId="urn:microsoft.com/office/officeart/2005/8/layout/target3"/>
    <dgm:cxn modelId="{05D82633-6F4A-4A34-9708-4341FB1F62D9}" type="presParOf" srcId="{094A6573-ACEC-4A67-955A-B8E60B01C8EC}" destId="{474BFE26-B1F8-43D1-A229-C4AA0F688489}" srcOrd="4" destOrd="0" presId="urn:microsoft.com/office/officeart/2005/8/layout/target3"/>
    <dgm:cxn modelId="{03F2F75A-14C2-4728-A665-9C7C86643230}" type="presParOf" srcId="{094A6573-ACEC-4A67-955A-B8E60B01C8EC}" destId="{EC0BF834-4F56-4505-AE42-FBE085E082AC}" srcOrd="5" destOrd="0" presId="urn:microsoft.com/office/officeart/2005/8/layout/target3"/>
    <dgm:cxn modelId="{9A5A996E-325B-4397-888B-4D2CCA2A2435}" type="presParOf" srcId="{094A6573-ACEC-4A67-955A-B8E60B01C8EC}" destId="{25B29AEA-D898-4981-8654-AA4AA9161EFD}" srcOrd="6" destOrd="0" presId="urn:microsoft.com/office/officeart/2005/8/layout/target3"/>
    <dgm:cxn modelId="{BC1BD6BC-F2B8-4E8B-A72B-851806102C4D}" type="presParOf" srcId="{094A6573-ACEC-4A67-955A-B8E60B01C8EC}" destId="{892D7821-D2CA-4190-9B53-8A0701739A06}" srcOrd="7" destOrd="0" presId="urn:microsoft.com/office/officeart/2005/8/layout/target3"/>
    <dgm:cxn modelId="{ACE0F519-9AB5-4FBF-ADE1-D646E9D493DE}" type="presParOf" srcId="{094A6573-ACEC-4A67-955A-B8E60B01C8EC}" destId="{BCBC4C04-32EA-474E-AE4A-2FA43E9219F0}" srcOrd="8" destOrd="0" presId="urn:microsoft.com/office/officeart/2005/8/layout/target3"/>
    <dgm:cxn modelId="{56C821C5-CA2F-4A86-A487-B4DE7C253230}" type="presParOf" srcId="{094A6573-ACEC-4A67-955A-B8E60B01C8EC}" destId="{843F0C47-F6F6-4727-85EA-7C99EAB78990}" srcOrd="9" destOrd="0" presId="urn:microsoft.com/office/officeart/2005/8/layout/target3"/>
    <dgm:cxn modelId="{98932330-16C7-4E4F-980C-91026E6B6DD7}" type="presParOf" srcId="{094A6573-ACEC-4A67-955A-B8E60B01C8EC}" destId="{8928240D-9F1E-4087-8A67-2D4E4444BE03}" srcOrd="10" destOrd="0" presId="urn:microsoft.com/office/officeart/2005/8/layout/target3"/>
    <dgm:cxn modelId="{F236A1ED-C54C-447C-BA02-89456303A839}" type="presParOf" srcId="{094A6573-ACEC-4A67-955A-B8E60B01C8EC}" destId="{55622655-4189-4621-BFD0-A306F08BFCB2}" srcOrd="11" destOrd="0" presId="urn:microsoft.com/office/officeart/2005/8/layout/target3"/>
    <dgm:cxn modelId="{5C8E89F3-CF34-40A7-BDA1-B24934B9F8A7}" type="presParOf" srcId="{094A6573-ACEC-4A67-955A-B8E60B01C8EC}" destId="{AE2BE152-DB41-46DE-9E65-ECB45900B8FE}" srcOrd="12" destOrd="0" presId="urn:microsoft.com/office/officeart/2005/8/layout/target3"/>
    <dgm:cxn modelId="{4AE48E16-811B-4F85-8015-9CE4D8CD39DA}" type="presParOf" srcId="{094A6573-ACEC-4A67-955A-B8E60B01C8EC}" destId="{AC5A780E-2515-4FD4-B13F-983C0124690B}" srcOrd="13" destOrd="0" presId="urn:microsoft.com/office/officeart/2005/8/layout/target3"/>
    <dgm:cxn modelId="{D63617C9-6489-4572-8E98-9C7C8AC68459}" type="presParOf" srcId="{094A6573-ACEC-4A67-955A-B8E60B01C8EC}" destId="{05084320-1F3E-4CDB-A2C4-AC74AEEA46A1}" srcOrd="14" destOrd="0" presId="urn:microsoft.com/office/officeart/2005/8/layout/target3"/>
    <dgm:cxn modelId="{44E5C750-9AFE-4656-870A-680A43506E67}" type="presParOf" srcId="{094A6573-ACEC-4A67-955A-B8E60B01C8EC}" destId="{C039A140-2B66-49FD-AEA4-CC93A33E51CD}" srcOrd="15" destOrd="0" presId="urn:microsoft.com/office/officeart/2005/8/layout/target3"/>
    <dgm:cxn modelId="{C93CD34D-C2F4-4580-9A74-664633764C77}" type="presParOf" srcId="{094A6573-ACEC-4A67-955A-B8E60B01C8EC}" destId="{86DDF468-D71D-4A36-B2AB-DFE592BE8DED}" srcOrd="16" destOrd="0" presId="urn:microsoft.com/office/officeart/2005/8/layout/target3"/>
    <dgm:cxn modelId="{ACECB2CC-CCCE-429E-A8DB-88BC7AC1A315}" type="presParOf" srcId="{094A6573-ACEC-4A67-955A-B8E60B01C8EC}" destId="{4F8DAB11-748D-44ED-AAAA-771BF000AA20}" srcOrd="17" destOrd="0" presId="urn:microsoft.com/office/officeart/2005/8/layout/target3"/>
    <dgm:cxn modelId="{4C011A78-8CDD-45EF-84F6-A2C81CBA3545}" type="presParOf" srcId="{094A6573-ACEC-4A67-955A-B8E60B01C8EC}" destId="{68CA70FF-04D7-4118-8B39-25AD3ED54269}" srcOrd="18" destOrd="0" presId="urn:microsoft.com/office/officeart/2005/8/layout/target3"/>
    <dgm:cxn modelId="{2FD35BEB-F427-479F-8314-8E8069CFB8A0}" type="presParOf" srcId="{094A6573-ACEC-4A67-955A-B8E60B01C8EC}" destId="{FC1587DD-6D47-4714-8CEA-9BF8BB6E19BA}" srcOrd="19" destOrd="0" presId="urn:microsoft.com/office/officeart/2005/8/layout/target3"/>
    <dgm:cxn modelId="{A66EC767-1E10-4DE3-AE08-4BA8DF4844F0}" type="presParOf" srcId="{094A6573-ACEC-4A67-955A-B8E60B01C8EC}" destId="{636DCC6C-3B71-41F4-9249-6C38D958166E}" srcOrd="20" destOrd="0" presId="urn:microsoft.com/office/officeart/2005/8/layout/target3"/>
    <dgm:cxn modelId="{3C5D47E7-B4D2-4CAD-A4EA-7C671CEF717B}" type="presParOf" srcId="{094A6573-ACEC-4A67-955A-B8E60B01C8EC}" destId="{C0728168-DAB1-4C20-8675-48F735B3025D}" srcOrd="21" destOrd="0" presId="urn:microsoft.com/office/officeart/2005/8/layout/target3"/>
    <dgm:cxn modelId="{E9066F1D-B145-44EB-9D41-53E96F035BF4}" type="presParOf" srcId="{094A6573-ACEC-4A67-955A-B8E60B01C8EC}" destId="{F25B8287-85E7-4443-8FFD-DF8C8DBB73E0}" srcOrd="22" destOrd="0" presId="urn:microsoft.com/office/officeart/2005/8/layout/target3"/>
    <dgm:cxn modelId="{ECD7EBDF-E8F2-4EB8-AC50-F961506116DA}" type="presParOf" srcId="{094A6573-ACEC-4A67-955A-B8E60B01C8EC}" destId="{9FD8E6DF-D498-458D-BCFF-953C1D15D44B}" srcOrd="23" destOrd="0" presId="urn:microsoft.com/office/officeart/2005/8/layout/target3"/>
    <dgm:cxn modelId="{FF566F8E-C149-416A-A1B0-6366AA3E314F}" type="presParOf" srcId="{094A6573-ACEC-4A67-955A-B8E60B01C8EC}" destId="{CE63CA64-F26A-48DA-9BAE-87E8FB46EB32}" srcOrd="24" destOrd="0" presId="urn:microsoft.com/office/officeart/2005/8/layout/target3"/>
    <dgm:cxn modelId="{D0CAA2E9-8980-4C77-B1B7-931CDA79ACD2}" type="presParOf" srcId="{094A6573-ACEC-4A67-955A-B8E60B01C8EC}" destId="{EAC0B4FE-C57C-4CC7-B6FA-1E7D7C65FA8F}" srcOrd="25" destOrd="0" presId="urn:microsoft.com/office/officeart/2005/8/layout/target3"/>
    <dgm:cxn modelId="{02EBF9E6-A505-4D9C-91EA-C89239372238}" type="presParOf" srcId="{094A6573-ACEC-4A67-955A-B8E60B01C8EC}" destId="{FE38F1AF-4EFD-4901-B513-0938756E457F}" srcOrd="26" destOrd="0" presId="urn:microsoft.com/office/officeart/2005/8/layout/target3"/>
    <dgm:cxn modelId="{B0D9FF91-4C59-42A1-AD36-91AD0201DF09}" type="presParOf" srcId="{094A6573-ACEC-4A67-955A-B8E60B01C8EC}" destId="{12ECCC2C-D7C8-4D8A-9167-203438A4DEBA}" srcOrd="2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5FF71B-7631-4DD2-B2B6-FE6A360034E7}" type="doc">
      <dgm:prSet loTypeId="urn:microsoft.com/office/officeart/2005/8/layout/hList6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E95C1EE4-B1C0-4934-AA49-C2314CD74BD8}">
      <dgm:prSet phldrT="[Текст]"/>
      <dgm:spPr>
        <a:solidFill>
          <a:srgbClr val="92D050"/>
        </a:solidFill>
      </dgm:spPr>
      <dgm:t>
        <a:bodyPr/>
        <a:lstStyle/>
        <a:p>
          <a:pPr algn="ctr"/>
          <a:r>
            <a:rPr lang="ru-RU" dirty="0" smtClean="0">
              <a:solidFill>
                <a:schemeClr val="tx1"/>
              </a:solidFill>
            </a:rPr>
            <a:t>Генеральный дистрибьютор</a:t>
          </a:r>
          <a:endParaRPr lang="ru-RU" dirty="0">
            <a:solidFill>
              <a:schemeClr val="tx1"/>
            </a:solidFill>
          </a:endParaRPr>
        </a:p>
      </dgm:t>
    </dgm:pt>
    <dgm:pt modelId="{87F1DA24-7414-439F-9B08-FF83E49FB69D}" type="parTrans" cxnId="{A3C9EBC5-BA32-400B-BD5C-7C1382F95338}">
      <dgm:prSet/>
      <dgm:spPr/>
      <dgm:t>
        <a:bodyPr/>
        <a:lstStyle/>
        <a:p>
          <a:endParaRPr lang="ru-RU"/>
        </a:p>
      </dgm:t>
    </dgm:pt>
    <dgm:pt modelId="{F123F158-0861-4667-AE6E-D68B535D3FC9}" type="sibTrans" cxnId="{A3C9EBC5-BA32-400B-BD5C-7C1382F95338}">
      <dgm:prSet/>
      <dgm:spPr/>
      <dgm:t>
        <a:bodyPr/>
        <a:lstStyle/>
        <a:p>
          <a:endParaRPr lang="ru-RU"/>
        </a:p>
      </dgm:t>
    </dgm:pt>
    <dgm:pt modelId="{538D7884-4D44-4E50-848C-85150608B438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smtClean="0"/>
            <a:t>Федеральные </a:t>
          </a:r>
          <a:r>
            <a:rPr lang="ru-RU" dirty="0" err="1" smtClean="0"/>
            <a:t>ритейлеры</a:t>
          </a:r>
          <a:endParaRPr lang="ru-RU" dirty="0"/>
        </a:p>
      </dgm:t>
    </dgm:pt>
    <dgm:pt modelId="{C170CACC-F41F-4B00-ABD4-94CBFC7D5386}" type="parTrans" cxnId="{472C379B-670E-4940-B782-9A7106E91C3D}">
      <dgm:prSet/>
      <dgm:spPr/>
      <dgm:t>
        <a:bodyPr/>
        <a:lstStyle/>
        <a:p>
          <a:endParaRPr lang="ru-RU"/>
        </a:p>
      </dgm:t>
    </dgm:pt>
    <dgm:pt modelId="{B8375587-5A0A-4BFB-A4B1-7E0E1B00EAD0}" type="sibTrans" cxnId="{472C379B-670E-4940-B782-9A7106E91C3D}">
      <dgm:prSet/>
      <dgm:spPr/>
      <dgm:t>
        <a:bodyPr/>
        <a:lstStyle/>
        <a:p>
          <a:endParaRPr lang="ru-RU"/>
        </a:p>
      </dgm:t>
    </dgm:pt>
    <dgm:pt modelId="{811DB810-8818-42F2-8696-B3CA8907EE84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smtClean="0"/>
            <a:t>Экспорт</a:t>
          </a:r>
          <a:endParaRPr lang="ru-RU" dirty="0"/>
        </a:p>
      </dgm:t>
    </dgm:pt>
    <dgm:pt modelId="{38D14E42-C527-47BA-956A-570020EE8E54}" type="parTrans" cxnId="{DF655BB9-7CB3-4911-8F20-92C678AFB543}">
      <dgm:prSet/>
      <dgm:spPr/>
      <dgm:t>
        <a:bodyPr/>
        <a:lstStyle/>
        <a:p>
          <a:endParaRPr lang="ru-RU"/>
        </a:p>
      </dgm:t>
    </dgm:pt>
    <dgm:pt modelId="{04B4C54F-570C-4270-8B0A-F6402BC92C54}" type="sibTrans" cxnId="{DF655BB9-7CB3-4911-8F20-92C678AFB543}">
      <dgm:prSet/>
      <dgm:spPr/>
      <dgm:t>
        <a:bodyPr/>
        <a:lstStyle/>
        <a:p>
          <a:endParaRPr lang="ru-RU"/>
        </a:p>
      </dgm:t>
    </dgm:pt>
    <dgm:pt modelId="{060B81B3-6B68-4090-90D0-B1DB3FBA717B}">
      <dgm:prSet phldrT="[Текст]"/>
      <dgm:spPr>
        <a:solidFill>
          <a:srgbClr val="92D050"/>
        </a:solidFill>
      </dgm:spPr>
      <dgm:t>
        <a:bodyPr/>
        <a:lstStyle/>
        <a:p>
          <a:pPr algn="ctr"/>
          <a:r>
            <a:rPr lang="ru-RU" dirty="0" smtClean="0">
              <a:solidFill>
                <a:schemeClr val="tx1"/>
              </a:solidFill>
            </a:rPr>
            <a:t>Региональный дистрибьютор</a:t>
          </a:r>
          <a:endParaRPr lang="ru-RU" dirty="0">
            <a:solidFill>
              <a:schemeClr val="tx1"/>
            </a:solidFill>
          </a:endParaRPr>
        </a:p>
      </dgm:t>
    </dgm:pt>
    <dgm:pt modelId="{EC81CB24-6725-4BAC-8CC5-A1FA6A6176A7}" type="parTrans" cxnId="{429676A1-7CDB-4FF8-BE70-FE4883EFBEE3}">
      <dgm:prSet/>
      <dgm:spPr/>
      <dgm:t>
        <a:bodyPr/>
        <a:lstStyle/>
        <a:p>
          <a:endParaRPr lang="ru-RU"/>
        </a:p>
      </dgm:t>
    </dgm:pt>
    <dgm:pt modelId="{3F48AEC9-21E2-422F-B4A8-4DD47CDF423C}" type="sibTrans" cxnId="{429676A1-7CDB-4FF8-BE70-FE4883EFBEE3}">
      <dgm:prSet/>
      <dgm:spPr/>
      <dgm:t>
        <a:bodyPr/>
        <a:lstStyle/>
        <a:p>
          <a:endParaRPr lang="ru-RU"/>
        </a:p>
      </dgm:t>
    </dgm:pt>
    <dgm:pt modelId="{A3E0F550-6A2D-45E7-8455-D56087AA36E2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smtClean="0"/>
            <a:t>Региональные </a:t>
          </a:r>
          <a:r>
            <a:rPr lang="ru-RU" dirty="0" err="1" smtClean="0"/>
            <a:t>ритейлеры</a:t>
          </a:r>
          <a:endParaRPr lang="ru-RU" dirty="0"/>
        </a:p>
      </dgm:t>
    </dgm:pt>
    <dgm:pt modelId="{169F9221-9125-4F1B-BE6F-18F3C77BDE73}" type="parTrans" cxnId="{936A507C-7999-45A5-8AD7-C6FCAD33D5FF}">
      <dgm:prSet/>
      <dgm:spPr/>
      <dgm:t>
        <a:bodyPr/>
        <a:lstStyle/>
        <a:p>
          <a:endParaRPr lang="ru-RU"/>
        </a:p>
      </dgm:t>
    </dgm:pt>
    <dgm:pt modelId="{B331BF5F-40DD-4752-BA10-6D7F642832F3}" type="sibTrans" cxnId="{936A507C-7999-45A5-8AD7-C6FCAD33D5FF}">
      <dgm:prSet/>
      <dgm:spPr/>
      <dgm:t>
        <a:bodyPr/>
        <a:lstStyle/>
        <a:p>
          <a:endParaRPr lang="ru-RU"/>
        </a:p>
      </dgm:t>
    </dgm:pt>
    <dgm:pt modelId="{B7DFD675-8BFB-4CA3-90BD-53BB2ABFE966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smtClean="0"/>
            <a:t>Опт</a:t>
          </a:r>
          <a:endParaRPr lang="ru-RU" dirty="0"/>
        </a:p>
      </dgm:t>
    </dgm:pt>
    <dgm:pt modelId="{4640B584-2897-4CBA-A271-667E78F6525A}" type="parTrans" cxnId="{969F3DC2-563B-4848-B556-E30A097AFE6E}">
      <dgm:prSet/>
      <dgm:spPr/>
      <dgm:t>
        <a:bodyPr/>
        <a:lstStyle/>
        <a:p>
          <a:endParaRPr lang="ru-RU"/>
        </a:p>
      </dgm:t>
    </dgm:pt>
    <dgm:pt modelId="{2E9BC661-EBCC-468A-8A12-DAA2D034E24E}" type="sibTrans" cxnId="{969F3DC2-563B-4848-B556-E30A097AFE6E}">
      <dgm:prSet/>
      <dgm:spPr/>
      <dgm:t>
        <a:bodyPr/>
        <a:lstStyle/>
        <a:p>
          <a:endParaRPr lang="ru-RU"/>
        </a:p>
      </dgm:t>
    </dgm:pt>
    <dgm:pt modelId="{133CF72B-3AFF-4174-AAD6-10FE5F6131F5}">
      <dgm:prSet phldrT="[Текст]"/>
      <dgm:spPr>
        <a:solidFill>
          <a:srgbClr val="92D050"/>
        </a:solidFill>
      </dgm:spPr>
      <dgm:t>
        <a:bodyPr/>
        <a:lstStyle/>
        <a:p>
          <a:pPr algn="ctr"/>
          <a:r>
            <a:rPr lang="ru-RU" dirty="0" smtClean="0">
              <a:solidFill>
                <a:schemeClr val="tx1"/>
              </a:solidFill>
            </a:rPr>
            <a:t>Представительство в Китае</a:t>
          </a:r>
          <a:endParaRPr lang="ru-RU" dirty="0">
            <a:solidFill>
              <a:schemeClr val="tx1"/>
            </a:solidFill>
          </a:endParaRPr>
        </a:p>
      </dgm:t>
    </dgm:pt>
    <dgm:pt modelId="{F0CF5D86-1CB4-4E53-986C-C8A3444B9484}" type="parTrans" cxnId="{34A3B994-E452-43B7-977C-3873D6338C55}">
      <dgm:prSet/>
      <dgm:spPr/>
      <dgm:t>
        <a:bodyPr/>
        <a:lstStyle/>
        <a:p>
          <a:endParaRPr lang="ru-RU"/>
        </a:p>
      </dgm:t>
    </dgm:pt>
    <dgm:pt modelId="{881C5CF5-7483-4FFC-9C8A-48916B2D3827}" type="sibTrans" cxnId="{34A3B994-E452-43B7-977C-3873D6338C55}">
      <dgm:prSet/>
      <dgm:spPr/>
      <dgm:t>
        <a:bodyPr/>
        <a:lstStyle/>
        <a:p>
          <a:endParaRPr lang="ru-RU"/>
        </a:p>
      </dgm:t>
    </dgm:pt>
    <dgm:pt modelId="{9BCF20C4-2AB2-4024-803D-CEF96032047D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smtClean="0"/>
            <a:t>35 </a:t>
          </a:r>
          <a:r>
            <a:rPr lang="ru-RU" dirty="0" err="1" smtClean="0"/>
            <a:t>ритейлеров</a:t>
          </a:r>
          <a:r>
            <a:rPr lang="ru-RU" dirty="0" smtClean="0"/>
            <a:t> КНР</a:t>
          </a:r>
          <a:endParaRPr lang="ru-RU" dirty="0"/>
        </a:p>
      </dgm:t>
    </dgm:pt>
    <dgm:pt modelId="{C2F7013D-45E7-4FCB-BF92-4E5A2312C8F0}" type="parTrans" cxnId="{F9F7CF49-7748-43EE-8425-778AE92FE857}">
      <dgm:prSet/>
      <dgm:spPr/>
      <dgm:t>
        <a:bodyPr/>
        <a:lstStyle/>
        <a:p>
          <a:endParaRPr lang="ru-RU"/>
        </a:p>
      </dgm:t>
    </dgm:pt>
    <dgm:pt modelId="{B986AE85-0CE9-407D-A524-21E71F3A84A2}" type="sibTrans" cxnId="{F9F7CF49-7748-43EE-8425-778AE92FE857}">
      <dgm:prSet/>
      <dgm:spPr/>
      <dgm:t>
        <a:bodyPr/>
        <a:lstStyle/>
        <a:p>
          <a:endParaRPr lang="ru-RU"/>
        </a:p>
      </dgm:t>
    </dgm:pt>
    <dgm:pt modelId="{9409E608-1A0C-4D34-9703-0E355D2C3A33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smtClean="0"/>
            <a:t>Розница</a:t>
          </a:r>
          <a:endParaRPr lang="ru-RU" dirty="0"/>
        </a:p>
      </dgm:t>
    </dgm:pt>
    <dgm:pt modelId="{B4CB05EF-7E51-4F86-87F0-3698B57BC958}" type="parTrans" cxnId="{181214D5-07D5-4F64-872C-63D55D229D66}">
      <dgm:prSet/>
      <dgm:spPr/>
      <dgm:t>
        <a:bodyPr/>
        <a:lstStyle/>
        <a:p>
          <a:endParaRPr lang="ru-RU"/>
        </a:p>
      </dgm:t>
    </dgm:pt>
    <dgm:pt modelId="{26BACB17-A2B8-427F-822E-B7EAF82843FD}" type="sibTrans" cxnId="{181214D5-07D5-4F64-872C-63D55D229D66}">
      <dgm:prSet/>
      <dgm:spPr/>
      <dgm:t>
        <a:bodyPr/>
        <a:lstStyle/>
        <a:p>
          <a:endParaRPr lang="ru-RU"/>
        </a:p>
      </dgm:t>
    </dgm:pt>
    <dgm:pt modelId="{62E30E40-D725-4717-BA4C-141421023216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smtClean="0"/>
            <a:t>40 000 торговых точек</a:t>
          </a:r>
          <a:endParaRPr lang="ru-RU" dirty="0"/>
        </a:p>
      </dgm:t>
    </dgm:pt>
    <dgm:pt modelId="{094D9257-A6E1-41A5-A5AF-B82CB2D97F16}" type="parTrans" cxnId="{870FCFE5-0BED-46AB-8C19-E0F668D8BAF4}">
      <dgm:prSet/>
      <dgm:spPr/>
      <dgm:t>
        <a:bodyPr/>
        <a:lstStyle/>
        <a:p>
          <a:endParaRPr lang="ru-RU"/>
        </a:p>
      </dgm:t>
    </dgm:pt>
    <dgm:pt modelId="{B16B1886-E4EE-417F-AC25-3597750BFE65}" type="sibTrans" cxnId="{870FCFE5-0BED-46AB-8C19-E0F668D8BAF4}">
      <dgm:prSet/>
      <dgm:spPr/>
      <dgm:t>
        <a:bodyPr/>
        <a:lstStyle/>
        <a:p>
          <a:endParaRPr lang="ru-RU"/>
        </a:p>
      </dgm:t>
    </dgm:pt>
    <dgm:pt modelId="{2CDD58A7-DB4F-466C-B988-7E694A20D69D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smtClean="0"/>
            <a:t>Опт</a:t>
          </a:r>
          <a:endParaRPr lang="ru-RU" dirty="0"/>
        </a:p>
      </dgm:t>
    </dgm:pt>
    <dgm:pt modelId="{261C7D11-168A-4CE7-8A57-D1C6D2CFD0EE}" type="parTrans" cxnId="{E2A2B85F-B8EB-45C6-B6F9-286B9A675441}">
      <dgm:prSet/>
      <dgm:spPr/>
      <dgm:t>
        <a:bodyPr/>
        <a:lstStyle/>
        <a:p>
          <a:endParaRPr lang="ru-RU"/>
        </a:p>
      </dgm:t>
    </dgm:pt>
    <dgm:pt modelId="{589D430F-CB4C-4113-9DBF-2BB8659FDC83}" type="sibTrans" cxnId="{E2A2B85F-B8EB-45C6-B6F9-286B9A675441}">
      <dgm:prSet/>
      <dgm:spPr/>
      <dgm:t>
        <a:bodyPr/>
        <a:lstStyle/>
        <a:p>
          <a:endParaRPr lang="ru-RU"/>
        </a:p>
      </dgm:t>
    </dgm:pt>
    <dgm:pt modelId="{AEE9432C-AD0C-4A49-B60D-BEFDAAE8134D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err="1" smtClean="0"/>
            <a:t>Маркетплейсы</a:t>
          </a:r>
          <a:r>
            <a:rPr lang="ru-RU" dirty="0" smtClean="0"/>
            <a:t> КНР</a:t>
          </a:r>
          <a:endParaRPr lang="ru-RU" dirty="0"/>
        </a:p>
      </dgm:t>
    </dgm:pt>
    <dgm:pt modelId="{4751A5CE-6D16-4E6F-900B-09808ED43ABA}" type="parTrans" cxnId="{9FC375D9-DA8E-45A6-B065-D67EB1671742}">
      <dgm:prSet/>
      <dgm:spPr/>
      <dgm:t>
        <a:bodyPr/>
        <a:lstStyle/>
        <a:p>
          <a:endParaRPr lang="ru-RU"/>
        </a:p>
      </dgm:t>
    </dgm:pt>
    <dgm:pt modelId="{922DE826-473A-4E3B-8C16-E314C45C40EB}" type="sibTrans" cxnId="{9FC375D9-DA8E-45A6-B065-D67EB1671742}">
      <dgm:prSet/>
      <dgm:spPr/>
      <dgm:t>
        <a:bodyPr/>
        <a:lstStyle/>
        <a:p>
          <a:endParaRPr lang="ru-RU"/>
        </a:p>
      </dgm:t>
    </dgm:pt>
    <dgm:pt modelId="{02622A9C-B165-489B-8EC5-9E3F918F3807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smtClean="0"/>
            <a:t>СТМ для КНР</a:t>
          </a:r>
          <a:endParaRPr lang="ru-RU" dirty="0"/>
        </a:p>
      </dgm:t>
    </dgm:pt>
    <dgm:pt modelId="{C507E9DD-52D1-4EC3-BC63-2268BD65BC4B}" type="parTrans" cxnId="{B5941D92-9DC8-44F6-9CB6-788E80DE12D4}">
      <dgm:prSet/>
      <dgm:spPr/>
      <dgm:t>
        <a:bodyPr/>
        <a:lstStyle/>
        <a:p>
          <a:endParaRPr lang="ru-RU"/>
        </a:p>
      </dgm:t>
    </dgm:pt>
    <dgm:pt modelId="{6A5D4383-998C-488D-8CC4-69B4DE21EA1E}" type="sibTrans" cxnId="{B5941D92-9DC8-44F6-9CB6-788E80DE12D4}">
      <dgm:prSet/>
      <dgm:spPr/>
      <dgm:t>
        <a:bodyPr/>
        <a:lstStyle/>
        <a:p>
          <a:endParaRPr lang="ru-RU"/>
        </a:p>
      </dgm:t>
    </dgm:pt>
    <dgm:pt modelId="{847A8851-9506-482F-8215-E7B1527F7467}">
      <dgm:prSet phldrT="[Текст]"/>
      <dgm:spPr>
        <a:solidFill>
          <a:srgbClr val="92D050"/>
        </a:solidFill>
      </dgm:spPr>
      <dgm:t>
        <a:bodyPr/>
        <a:lstStyle/>
        <a:p>
          <a:pPr algn="l"/>
          <a:r>
            <a:rPr lang="ru-RU" dirty="0" err="1" smtClean="0"/>
            <a:t>Маркетплейсы</a:t>
          </a:r>
          <a:r>
            <a:rPr lang="ru-RU" dirty="0" smtClean="0"/>
            <a:t> РФ</a:t>
          </a:r>
          <a:endParaRPr lang="ru-RU" dirty="0"/>
        </a:p>
      </dgm:t>
    </dgm:pt>
    <dgm:pt modelId="{D0CC5379-37A3-43AA-BD7D-1567BFABEEAD}" type="parTrans" cxnId="{F15B1E5C-C156-42BC-894C-0862C052E406}">
      <dgm:prSet/>
      <dgm:spPr/>
      <dgm:t>
        <a:bodyPr/>
        <a:lstStyle/>
        <a:p>
          <a:endParaRPr lang="ru-RU"/>
        </a:p>
      </dgm:t>
    </dgm:pt>
    <dgm:pt modelId="{EE8F139C-C4C1-4984-B982-3C024DAAC3A1}" type="sibTrans" cxnId="{F15B1E5C-C156-42BC-894C-0862C052E406}">
      <dgm:prSet/>
      <dgm:spPr/>
      <dgm:t>
        <a:bodyPr/>
        <a:lstStyle/>
        <a:p>
          <a:endParaRPr lang="ru-RU"/>
        </a:p>
      </dgm:t>
    </dgm:pt>
    <dgm:pt modelId="{1A819E55-D9FE-4B37-AC93-203288A83554}">
      <dgm:prSet phldrT="[Текст]"/>
      <dgm:spPr>
        <a:solidFill>
          <a:srgbClr val="92D050"/>
        </a:solidFill>
      </dgm:spPr>
      <dgm:t>
        <a:bodyPr/>
        <a:lstStyle/>
        <a:p>
          <a:pPr algn="l"/>
          <a:endParaRPr lang="ru-RU" dirty="0"/>
        </a:p>
      </dgm:t>
    </dgm:pt>
    <dgm:pt modelId="{5C49AB83-92C1-4820-895F-62D85216FFE9}" type="parTrans" cxnId="{748FD0BA-2806-46E6-84A4-78E392A91455}">
      <dgm:prSet/>
      <dgm:spPr/>
      <dgm:t>
        <a:bodyPr/>
        <a:lstStyle/>
        <a:p>
          <a:endParaRPr lang="ru-RU"/>
        </a:p>
      </dgm:t>
    </dgm:pt>
    <dgm:pt modelId="{4C5E5F40-9A5E-4004-8C79-751E7DBB800E}" type="sibTrans" cxnId="{748FD0BA-2806-46E6-84A4-78E392A91455}">
      <dgm:prSet/>
      <dgm:spPr/>
      <dgm:t>
        <a:bodyPr/>
        <a:lstStyle/>
        <a:p>
          <a:endParaRPr lang="ru-RU"/>
        </a:p>
      </dgm:t>
    </dgm:pt>
    <dgm:pt modelId="{D45B975F-0371-4ABF-9579-764387D480DE}" type="pres">
      <dgm:prSet presAssocID="{615FF71B-7631-4DD2-B2B6-FE6A360034E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87796C-526C-4DF8-9379-6EFC591DE9F4}" type="pres">
      <dgm:prSet presAssocID="{E95C1EE4-B1C0-4934-AA49-C2314CD74BD8}" presName="node" presStyleLbl="node1" presStyleIdx="0" presStyleCnt="3" custScaleX="116355" custLinFactNeighborX="3079" custLinFactNeighborY="-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3108D-A442-4AB4-96D8-B0E1C9CF023F}" type="pres">
      <dgm:prSet presAssocID="{F123F158-0861-4667-AE6E-D68B535D3FC9}" presName="sibTrans" presStyleCnt="0"/>
      <dgm:spPr/>
    </dgm:pt>
    <dgm:pt modelId="{475AFE94-925B-4C58-A760-165D92FA9E13}" type="pres">
      <dgm:prSet presAssocID="{060B81B3-6B68-4090-90D0-B1DB3FBA717B}" presName="node" presStyleLbl="node1" presStyleIdx="1" presStyleCnt="3" custScaleX="108824" custLinFactNeighborX="-38827" custLinFactNeighborY="-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95B8C-5E7E-4E51-8A37-02B0B7DCCC25}" type="pres">
      <dgm:prSet presAssocID="{3F48AEC9-21E2-422F-B4A8-4DD47CDF423C}" presName="sibTrans" presStyleCnt="0"/>
      <dgm:spPr/>
    </dgm:pt>
    <dgm:pt modelId="{34D56E39-7B71-4472-B020-768AC31AE0A9}" type="pres">
      <dgm:prSet presAssocID="{133CF72B-3AFF-4174-AAD6-10FE5F6131F5}" presName="node" presStyleLbl="node1" presStyleIdx="2" presStyleCnt="3" custLinFactNeighborX="-63532" custLinFactNeighborY="-9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C9EBC5-BA32-400B-BD5C-7C1382F95338}" srcId="{615FF71B-7631-4DD2-B2B6-FE6A360034E7}" destId="{E95C1EE4-B1C0-4934-AA49-C2314CD74BD8}" srcOrd="0" destOrd="0" parTransId="{87F1DA24-7414-439F-9B08-FF83E49FB69D}" sibTransId="{F123F158-0861-4667-AE6E-D68B535D3FC9}"/>
    <dgm:cxn modelId="{32312DA8-D678-4E8E-8D0A-9C9FFB3A1E93}" type="presOf" srcId="{847A8851-9506-482F-8215-E7B1527F7467}" destId="{DE87796C-526C-4DF8-9379-6EFC591DE9F4}" srcOrd="0" destOrd="3" presId="urn:microsoft.com/office/officeart/2005/8/layout/hList6"/>
    <dgm:cxn modelId="{F82A2079-E1D1-4755-9EED-D81140391DF3}" type="presOf" srcId="{133CF72B-3AFF-4174-AAD6-10FE5F6131F5}" destId="{34D56E39-7B71-4472-B020-768AC31AE0A9}" srcOrd="0" destOrd="0" presId="urn:microsoft.com/office/officeart/2005/8/layout/hList6"/>
    <dgm:cxn modelId="{2478F354-6F5D-4FF4-8972-6D1C0CEE2B7C}" type="presOf" srcId="{060B81B3-6B68-4090-90D0-B1DB3FBA717B}" destId="{475AFE94-925B-4C58-A760-165D92FA9E13}" srcOrd="0" destOrd="0" presId="urn:microsoft.com/office/officeart/2005/8/layout/hList6"/>
    <dgm:cxn modelId="{B5941D92-9DC8-44F6-9CB6-788E80DE12D4}" srcId="{133CF72B-3AFF-4174-AAD6-10FE5F6131F5}" destId="{02622A9C-B165-489B-8EC5-9E3F918F3807}" srcOrd="4" destOrd="0" parTransId="{C507E9DD-52D1-4EC3-BC63-2268BD65BC4B}" sibTransId="{6A5D4383-998C-488D-8CC4-69B4DE21EA1E}"/>
    <dgm:cxn modelId="{9FC375D9-DA8E-45A6-B065-D67EB1671742}" srcId="{133CF72B-3AFF-4174-AAD6-10FE5F6131F5}" destId="{AEE9432C-AD0C-4A49-B60D-BEFDAAE8134D}" srcOrd="3" destOrd="0" parTransId="{4751A5CE-6D16-4E6F-900B-09808ED43ABA}" sibTransId="{922DE826-473A-4E3B-8C16-E314C45C40EB}"/>
    <dgm:cxn modelId="{4C87FFF3-AD49-4310-AF4D-18FBAAA0007B}" type="presOf" srcId="{E95C1EE4-B1C0-4934-AA49-C2314CD74BD8}" destId="{DE87796C-526C-4DF8-9379-6EFC591DE9F4}" srcOrd="0" destOrd="0" presId="urn:microsoft.com/office/officeart/2005/8/layout/hList6"/>
    <dgm:cxn modelId="{181214D5-07D5-4F64-872C-63D55D229D66}" srcId="{060B81B3-6B68-4090-90D0-B1DB3FBA717B}" destId="{9409E608-1A0C-4D34-9703-0E355D2C3A33}" srcOrd="2" destOrd="0" parTransId="{B4CB05EF-7E51-4F86-87F0-3698B57BC958}" sibTransId="{26BACB17-A2B8-427F-822E-B7EAF82843FD}"/>
    <dgm:cxn modelId="{51C8BFF2-FFA6-404F-8F55-E8EE869AD6A9}" type="presOf" srcId="{02622A9C-B165-489B-8EC5-9E3F918F3807}" destId="{34D56E39-7B71-4472-B020-768AC31AE0A9}" srcOrd="0" destOrd="5" presId="urn:microsoft.com/office/officeart/2005/8/layout/hList6"/>
    <dgm:cxn modelId="{34A3B994-E452-43B7-977C-3873D6338C55}" srcId="{615FF71B-7631-4DD2-B2B6-FE6A360034E7}" destId="{133CF72B-3AFF-4174-AAD6-10FE5F6131F5}" srcOrd="2" destOrd="0" parTransId="{F0CF5D86-1CB4-4E53-986C-C8A3444B9484}" sibTransId="{881C5CF5-7483-4FFC-9C8A-48916B2D3827}"/>
    <dgm:cxn modelId="{F15B1E5C-C156-42BC-894C-0862C052E406}" srcId="{E95C1EE4-B1C0-4934-AA49-C2314CD74BD8}" destId="{847A8851-9506-482F-8215-E7B1527F7467}" srcOrd="2" destOrd="0" parTransId="{D0CC5379-37A3-43AA-BD7D-1567BFABEEAD}" sibTransId="{EE8F139C-C4C1-4984-B982-3C024DAAC3A1}"/>
    <dgm:cxn modelId="{748FD0BA-2806-46E6-84A4-78E392A91455}" srcId="{E95C1EE4-B1C0-4934-AA49-C2314CD74BD8}" destId="{1A819E55-D9FE-4B37-AC93-203288A83554}" srcOrd="3" destOrd="0" parTransId="{5C49AB83-92C1-4820-895F-62D85216FFE9}" sibTransId="{4C5E5F40-9A5E-4004-8C79-751E7DBB800E}"/>
    <dgm:cxn modelId="{88FEF641-F7ED-47D5-93DF-28C71AA9F5A6}" type="presOf" srcId="{2CDD58A7-DB4F-466C-B988-7E694A20D69D}" destId="{34D56E39-7B71-4472-B020-768AC31AE0A9}" srcOrd="0" destOrd="3" presId="urn:microsoft.com/office/officeart/2005/8/layout/hList6"/>
    <dgm:cxn modelId="{53AABFAA-6847-4733-B612-D28BC251A429}" type="presOf" srcId="{62E30E40-D725-4717-BA4C-141421023216}" destId="{34D56E39-7B71-4472-B020-768AC31AE0A9}" srcOrd="0" destOrd="2" presId="urn:microsoft.com/office/officeart/2005/8/layout/hList6"/>
    <dgm:cxn modelId="{6D392AEA-7AB4-424E-AA82-088DBDA82AEF}" type="presOf" srcId="{9409E608-1A0C-4D34-9703-0E355D2C3A33}" destId="{475AFE94-925B-4C58-A760-165D92FA9E13}" srcOrd="0" destOrd="3" presId="urn:microsoft.com/office/officeart/2005/8/layout/hList6"/>
    <dgm:cxn modelId="{5C7330DF-D103-4DC7-86C3-47EA3DDC8025}" type="presOf" srcId="{1A819E55-D9FE-4B37-AC93-203288A83554}" destId="{DE87796C-526C-4DF8-9379-6EFC591DE9F4}" srcOrd="0" destOrd="4" presId="urn:microsoft.com/office/officeart/2005/8/layout/hList6"/>
    <dgm:cxn modelId="{969F3DC2-563B-4848-B556-E30A097AFE6E}" srcId="{060B81B3-6B68-4090-90D0-B1DB3FBA717B}" destId="{B7DFD675-8BFB-4CA3-90BD-53BB2ABFE966}" srcOrd="1" destOrd="0" parTransId="{4640B584-2897-4CBA-A271-667E78F6525A}" sibTransId="{2E9BC661-EBCC-468A-8A12-DAA2D034E24E}"/>
    <dgm:cxn modelId="{936A507C-7999-45A5-8AD7-C6FCAD33D5FF}" srcId="{060B81B3-6B68-4090-90D0-B1DB3FBA717B}" destId="{A3E0F550-6A2D-45E7-8455-D56087AA36E2}" srcOrd="0" destOrd="0" parTransId="{169F9221-9125-4F1B-BE6F-18F3C77BDE73}" sibTransId="{B331BF5F-40DD-4752-BA10-6D7F642832F3}"/>
    <dgm:cxn modelId="{E2A2B85F-B8EB-45C6-B6F9-286B9A675441}" srcId="{133CF72B-3AFF-4174-AAD6-10FE5F6131F5}" destId="{2CDD58A7-DB4F-466C-B988-7E694A20D69D}" srcOrd="2" destOrd="0" parTransId="{261C7D11-168A-4CE7-8A57-D1C6D2CFD0EE}" sibTransId="{589D430F-CB4C-4113-9DBF-2BB8659FDC83}"/>
    <dgm:cxn modelId="{3D12A6B0-BBC1-49ED-901C-BEDFD84D125B}" type="presOf" srcId="{538D7884-4D44-4E50-848C-85150608B438}" destId="{DE87796C-526C-4DF8-9379-6EFC591DE9F4}" srcOrd="0" destOrd="1" presId="urn:microsoft.com/office/officeart/2005/8/layout/hList6"/>
    <dgm:cxn modelId="{F9F7CF49-7748-43EE-8425-778AE92FE857}" srcId="{133CF72B-3AFF-4174-AAD6-10FE5F6131F5}" destId="{9BCF20C4-2AB2-4024-803D-CEF96032047D}" srcOrd="0" destOrd="0" parTransId="{C2F7013D-45E7-4FCB-BF92-4E5A2312C8F0}" sibTransId="{B986AE85-0CE9-407D-A524-21E71F3A84A2}"/>
    <dgm:cxn modelId="{115CB54B-8D31-4230-8061-0F264AE4C84A}" type="presOf" srcId="{811DB810-8818-42F2-8696-B3CA8907EE84}" destId="{DE87796C-526C-4DF8-9379-6EFC591DE9F4}" srcOrd="0" destOrd="2" presId="urn:microsoft.com/office/officeart/2005/8/layout/hList6"/>
    <dgm:cxn modelId="{DCD59A82-0CA8-4878-A35C-8A72406C8B40}" type="presOf" srcId="{AEE9432C-AD0C-4A49-B60D-BEFDAAE8134D}" destId="{34D56E39-7B71-4472-B020-768AC31AE0A9}" srcOrd="0" destOrd="4" presId="urn:microsoft.com/office/officeart/2005/8/layout/hList6"/>
    <dgm:cxn modelId="{1DFEAD1A-CC2E-4227-9866-0B9A13EB5619}" type="presOf" srcId="{B7DFD675-8BFB-4CA3-90BD-53BB2ABFE966}" destId="{475AFE94-925B-4C58-A760-165D92FA9E13}" srcOrd="0" destOrd="2" presId="urn:microsoft.com/office/officeart/2005/8/layout/hList6"/>
    <dgm:cxn modelId="{8E9D70A7-8612-471B-B7D6-2F4ADD904D56}" type="presOf" srcId="{615FF71B-7631-4DD2-B2B6-FE6A360034E7}" destId="{D45B975F-0371-4ABF-9579-764387D480DE}" srcOrd="0" destOrd="0" presId="urn:microsoft.com/office/officeart/2005/8/layout/hList6"/>
    <dgm:cxn modelId="{3DCD5506-B71A-48C0-9E93-7E247D626549}" type="presOf" srcId="{A3E0F550-6A2D-45E7-8455-D56087AA36E2}" destId="{475AFE94-925B-4C58-A760-165D92FA9E13}" srcOrd="0" destOrd="1" presId="urn:microsoft.com/office/officeart/2005/8/layout/hList6"/>
    <dgm:cxn modelId="{429676A1-7CDB-4FF8-BE70-FE4883EFBEE3}" srcId="{615FF71B-7631-4DD2-B2B6-FE6A360034E7}" destId="{060B81B3-6B68-4090-90D0-B1DB3FBA717B}" srcOrd="1" destOrd="0" parTransId="{EC81CB24-6725-4BAC-8CC5-A1FA6A6176A7}" sibTransId="{3F48AEC9-21E2-422F-B4A8-4DD47CDF423C}"/>
    <dgm:cxn modelId="{472C379B-670E-4940-B782-9A7106E91C3D}" srcId="{E95C1EE4-B1C0-4934-AA49-C2314CD74BD8}" destId="{538D7884-4D44-4E50-848C-85150608B438}" srcOrd="0" destOrd="0" parTransId="{C170CACC-F41F-4B00-ABD4-94CBFC7D5386}" sibTransId="{B8375587-5A0A-4BFB-A4B1-7E0E1B00EAD0}"/>
    <dgm:cxn modelId="{B691433E-DE3E-4431-9D25-253D36BAF7C6}" type="presOf" srcId="{9BCF20C4-2AB2-4024-803D-CEF96032047D}" destId="{34D56E39-7B71-4472-B020-768AC31AE0A9}" srcOrd="0" destOrd="1" presId="urn:microsoft.com/office/officeart/2005/8/layout/hList6"/>
    <dgm:cxn modelId="{870FCFE5-0BED-46AB-8C19-E0F668D8BAF4}" srcId="{133CF72B-3AFF-4174-AAD6-10FE5F6131F5}" destId="{62E30E40-D725-4717-BA4C-141421023216}" srcOrd="1" destOrd="0" parTransId="{094D9257-A6E1-41A5-A5AF-B82CB2D97F16}" sibTransId="{B16B1886-E4EE-417F-AC25-3597750BFE65}"/>
    <dgm:cxn modelId="{DF655BB9-7CB3-4911-8F20-92C678AFB543}" srcId="{E95C1EE4-B1C0-4934-AA49-C2314CD74BD8}" destId="{811DB810-8818-42F2-8696-B3CA8907EE84}" srcOrd="1" destOrd="0" parTransId="{38D14E42-C527-47BA-956A-570020EE8E54}" sibTransId="{04B4C54F-570C-4270-8B0A-F6402BC92C54}"/>
    <dgm:cxn modelId="{3F9CC039-AD95-4718-A959-B9C2C91D4206}" type="presParOf" srcId="{D45B975F-0371-4ABF-9579-764387D480DE}" destId="{DE87796C-526C-4DF8-9379-6EFC591DE9F4}" srcOrd="0" destOrd="0" presId="urn:microsoft.com/office/officeart/2005/8/layout/hList6"/>
    <dgm:cxn modelId="{F75DCD09-759F-43D5-878B-9D4AC4E0FE27}" type="presParOf" srcId="{D45B975F-0371-4ABF-9579-764387D480DE}" destId="{0E63108D-A442-4AB4-96D8-B0E1C9CF023F}" srcOrd="1" destOrd="0" presId="urn:microsoft.com/office/officeart/2005/8/layout/hList6"/>
    <dgm:cxn modelId="{1C94394A-F364-4783-A426-4123F6AED612}" type="presParOf" srcId="{D45B975F-0371-4ABF-9579-764387D480DE}" destId="{475AFE94-925B-4C58-A760-165D92FA9E13}" srcOrd="2" destOrd="0" presId="urn:microsoft.com/office/officeart/2005/8/layout/hList6"/>
    <dgm:cxn modelId="{EC246343-A24A-4B16-B445-866E4543EDC1}" type="presParOf" srcId="{D45B975F-0371-4ABF-9579-764387D480DE}" destId="{7C195B8C-5E7E-4E51-8A37-02B0B7DCCC25}" srcOrd="3" destOrd="0" presId="urn:microsoft.com/office/officeart/2005/8/layout/hList6"/>
    <dgm:cxn modelId="{FE33467F-E75F-4BA5-A44E-68D855A61B23}" type="presParOf" srcId="{D45B975F-0371-4ABF-9579-764387D480DE}" destId="{34D56E39-7B71-4472-B020-768AC31AE0A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AFA522-63A1-4D11-898D-8C1F78612447}">
      <dsp:nvSpPr>
        <dsp:cNvPr id="0" name=""/>
        <dsp:cNvSpPr/>
      </dsp:nvSpPr>
      <dsp:spPr>
        <a:xfrm>
          <a:off x="0" y="4364235"/>
          <a:ext cx="10378855" cy="497469"/>
        </a:xfrm>
        <a:prstGeom prst="rect">
          <a:avLst/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Диверсификация рисков при использовании моно культур</a:t>
          </a:r>
          <a:endParaRPr lang="ru-RU" sz="2000" kern="1200" dirty="0"/>
        </a:p>
      </dsp:txBody>
      <dsp:txXfrm>
        <a:off x="0" y="4364235"/>
        <a:ext cx="10378855" cy="497469"/>
      </dsp:txXfrm>
    </dsp:sp>
    <dsp:sp modelId="{18E1C07A-0A3C-4D37-99E2-C16650BD8BC0}">
      <dsp:nvSpPr>
        <dsp:cNvPr id="0" name=""/>
        <dsp:cNvSpPr/>
      </dsp:nvSpPr>
      <dsp:spPr>
        <a:xfrm rot="10800000">
          <a:off x="0" y="3606589"/>
          <a:ext cx="10378855" cy="765107"/>
        </a:xfrm>
        <a:prstGeom prst="upArrowCallout">
          <a:avLst/>
        </a:prstGeom>
        <a:gradFill rotWithShape="0">
          <a:gsLst>
            <a:gs pos="0">
              <a:schemeClr val="accent6">
                <a:shade val="50000"/>
                <a:hueOff val="147370"/>
                <a:satOff val="-6442"/>
                <a:lumOff val="175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147370"/>
                <a:satOff val="-6442"/>
                <a:lumOff val="175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147370"/>
                <a:satOff val="-6442"/>
                <a:lumOff val="175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Органическое земледелие</a:t>
          </a:r>
          <a:endParaRPr lang="ru-RU" sz="2000" kern="1200" dirty="0"/>
        </a:p>
      </dsp:txBody>
      <dsp:txXfrm rot="10800000">
        <a:off x="0" y="3606589"/>
        <a:ext cx="10378855" cy="497144"/>
      </dsp:txXfrm>
    </dsp:sp>
    <dsp:sp modelId="{AFC86421-61E5-4903-8BF0-5E5DCF409253}">
      <dsp:nvSpPr>
        <dsp:cNvPr id="0" name=""/>
        <dsp:cNvSpPr/>
      </dsp:nvSpPr>
      <dsp:spPr>
        <a:xfrm rot="10800000">
          <a:off x="0" y="2848943"/>
          <a:ext cx="10378855" cy="765107"/>
        </a:xfrm>
        <a:prstGeom prst="upArrowCallout">
          <a:avLst/>
        </a:prstGeom>
        <a:gradFill rotWithShape="0">
          <a:gsLst>
            <a:gs pos="0">
              <a:schemeClr val="accent6">
                <a:shade val="50000"/>
                <a:hueOff val="294739"/>
                <a:satOff val="-12884"/>
                <a:lumOff val="351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94739"/>
                <a:satOff val="-12884"/>
                <a:lumOff val="351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94739"/>
                <a:satOff val="-12884"/>
                <a:lumOff val="351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Введение в оборот залежных и целинных земель</a:t>
          </a:r>
          <a:endParaRPr lang="ru-RU" sz="2000" kern="1200" dirty="0"/>
        </a:p>
      </dsp:txBody>
      <dsp:txXfrm rot="10800000">
        <a:off x="0" y="2848943"/>
        <a:ext cx="10378855" cy="497144"/>
      </dsp:txXfrm>
    </dsp:sp>
    <dsp:sp modelId="{88CDA9E2-C989-4CF3-AE23-929A84A39989}">
      <dsp:nvSpPr>
        <dsp:cNvPr id="0" name=""/>
        <dsp:cNvSpPr/>
      </dsp:nvSpPr>
      <dsp:spPr>
        <a:xfrm rot="10800000">
          <a:off x="0" y="2091297"/>
          <a:ext cx="10378855" cy="765107"/>
        </a:xfrm>
        <a:prstGeom prst="upArrowCallout">
          <a:avLst/>
        </a:prstGeom>
        <a:gradFill rotWithShape="0">
          <a:gsLst>
            <a:gs pos="0">
              <a:schemeClr val="accent6">
                <a:shade val="50000"/>
                <a:hueOff val="294739"/>
                <a:satOff val="-12884"/>
                <a:lumOff val="351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94739"/>
                <a:satOff val="-12884"/>
                <a:lumOff val="351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94739"/>
                <a:satOff val="-12884"/>
                <a:lumOff val="351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Создание семенной базы</a:t>
          </a:r>
          <a:endParaRPr lang="ru-RU" sz="2000" kern="1200" dirty="0"/>
        </a:p>
      </dsp:txBody>
      <dsp:txXfrm rot="10800000">
        <a:off x="0" y="2091297"/>
        <a:ext cx="10378855" cy="497144"/>
      </dsp:txXfrm>
    </dsp:sp>
    <dsp:sp modelId="{B67F7B2C-0821-47CE-A413-85CB6F2D6DE8}">
      <dsp:nvSpPr>
        <dsp:cNvPr id="0" name=""/>
        <dsp:cNvSpPr/>
      </dsp:nvSpPr>
      <dsp:spPr>
        <a:xfrm rot="10800000">
          <a:off x="0" y="0"/>
          <a:ext cx="10378855" cy="2097375"/>
        </a:xfrm>
        <a:prstGeom prst="upArrowCallout">
          <a:avLst/>
        </a:prstGeom>
        <a:gradFill rotWithShape="0">
          <a:gsLst>
            <a:gs pos="0">
              <a:schemeClr val="accent6">
                <a:shade val="50000"/>
                <a:hueOff val="147370"/>
                <a:satOff val="-6442"/>
                <a:lumOff val="175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147370"/>
                <a:satOff val="-6442"/>
                <a:lumOff val="175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147370"/>
                <a:satOff val="-6442"/>
                <a:lumOff val="175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Внедрение оптимальной системы севооборота, позволяющей максимально эффективно использовать существующий земельный фонд, климатические  и </a:t>
          </a:r>
          <a:r>
            <a:rPr lang="ru-RU" sz="2000" kern="1200" dirty="0" err="1" smtClean="0"/>
            <a:t>геоземельные</a:t>
          </a:r>
          <a:r>
            <a:rPr lang="ru-RU" sz="2000" kern="1200" dirty="0" smtClean="0"/>
            <a:t> особенности региона, для обеспечения  производства  пищевых, кормовых, технических и медицинских культур</a:t>
          </a:r>
          <a:endParaRPr lang="ru-RU" sz="2000" kern="1200" dirty="0"/>
        </a:p>
      </dsp:txBody>
      <dsp:txXfrm rot="10800000">
        <a:off x="0" y="0"/>
        <a:ext cx="10378855" cy="13628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FDD64-DF97-421A-A2CE-609B8D731419}">
      <dsp:nvSpPr>
        <dsp:cNvPr id="0" name=""/>
        <dsp:cNvSpPr/>
      </dsp:nvSpPr>
      <dsp:spPr>
        <a:xfrm>
          <a:off x="0" y="0"/>
          <a:ext cx="4295678" cy="4295678"/>
        </a:xfrm>
        <a:prstGeom prst="pie">
          <a:avLst>
            <a:gd name="adj1" fmla="val 5400000"/>
            <a:gd name="adj2" fmla="val 1620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32648-5D7A-4254-8F95-61B434A1904C}">
      <dsp:nvSpPr>
        <dsp:cNvPr id="0" name=""/>
        <dsp:cNvSpPr/>
      </dsp:nvSpPr>
      <dsp:spPr>
        <a:xfrm>
          <a:off x="2147839" y="0"/>
          <a:ext cx="8046396" cy="42956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Линия сушки и подработки зерна, в т.ч. </a:t>
          </a:r>
          <a:r>
            <a:rPr lang="ru-RU" sz="2000" kern="1200" dirty="0" err="1" smtClean="0"/>
            <a:t>мелкосемянных</a:t>
          </a:r>
          <a:r>
            <a:rPr lang="ru-RU" sz="2000" kern="1200" dirty="0" smtClean="0"/>
            <a:t> культур</a:t>
          </a:r>
          <a:endParaRPr lang="ru-RU" sz="2000" kern="1200" dirty="0"/>
        </a:p>
      </dsp:txBody>
      <dsp:txXfrm>
        <a:off x="2147839" y="0"/>
        <a:ext cx="8046396" cy="429567"/>
      </dsp:txXfrm>
    </dsp:sp>
    <dsp:sp modelId="{474BFE26-B1F8-43D1-A229-C4AA0F688489}">
      <dsp:nvSpPr>
        <dsp:cNvPr id="0" name=""/>
        <dsp:cNvSpPr/>
      </dsp:nvSpPr>
      <dsp:spPr>
        <a:xfrm>
          <a:off x="322175" y="429567"/>
          <a:ext cx="3651326" cy="3651326"/>
        </a:xfrm>
        <a:prstGeom prst="pie">
          <a:avLst>
            <a:gd name="adj1" fmla="val 5400000"/>
            <a:gd name="adj2" fmla="val 1620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0BF834-4F56-4505-AE42-FBE085E082AC}">
      <dsp:nvSpPr>
        <dsp:cNvPr id="0" name=""/>
        <dsp:cNvSpPr/>
      </dsp:nvSpPr>
      <dsp:spPr>
        <a:xfrm>
          <a:off x="2147839" y="429567"/>
          <a:ext cx="8046396" cy="365132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Масло завод: 1-я очередь мощностью 15 000 тонн в год </a:t>
          </a:r>
          <a:endParaRPr lang="ru-RU" sz="2000" kern="1200" dirty="0"/>
        </a:p>
      </dsp:txBody>
      <dsp:txXfrm>
        <a:off x="2147839" y="429567"/>
        <a:ext cx="8046396" cy="429567"/>
      </dsp:txXfrm>
    </dsp:sp>
    <dsp:sp modelId="{892D7821-D2CA-4190-9B53-8A0701739A06}">
      <dsp:nvSpPr>
        <dsp:cNvPr id="0" name=""/>
        <dsp:cNvSpPr/>
      </dsp:nvSpPr>
      <dsp:spPr>
        <a:xfrm>
          <a:off x="644351" y="859134"/>
          <a:ext cx="3006975" cy="3006975"/>
        </a:xfrm>
        <a:prstGeom prst="pie">
          <a:avLst>
            <a:gd name="adj1" fmla="val 5400000"/>
            <a:gd name="adj2" fmla="val 1620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BC4C04-32EA-474E-AE4A-2FA43E9219F0}">
      <dsp:nvSpPr>
        <dsp:cNvPr id="0" name=""/>
        <dsp:cNvSpPr/>
      </dsp:nvSpPr>
      <dsp:spPr>
        <a:xfrm>
          <a:off x="2147839" y="859134"/>
          <a:ext cx="8046396" cy="3006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                          2-я очередь до 45 000 тонн в год  </a:t>
          </a:r>
          <a:endParaRPr lang="ru-RU" sz="2000" kern="1200" dirty="0"/>
        </a:p>
      </dsp:txBody>
      <dsp:txXfrm>
        <a:off x="2147839" y="859134"/>
        <a:ext cx="8046396" cy="429567"/>
      </dsp:txXfrm>
    </dsp:sp>
    <dsp:sp modelId="{8928240D-9F1E-4087-8A67-2D4E4444BE03}">
      <dsp:nvSpPr>
        <dsp:cNvPr id="0" name=""/>
        <dsp:cNvSpPr/>
      </dsp:nvSpPr>
      <dsp:spPr>
        <a:xfrm>
          <a:off x="966526" y="1288701"/>
          <a:ext cx="2362624" cy="2362624"/>
        </a:xfrm>
        <a:prstGeom prst="pie">
          <a:avLst>
            <a:gd name="adj1" fmla="val 5400000"/>
            <a:gd name="adj2" fmla="val 1620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22655-4189-4621-BFD0-A306F08BFCB2}">
      <dsp:nvSpPr>
        <dsp:cNvPr id="0" name=""/>
        <dsp:cNvSpPr/>
      </dsp:nvSpPr>
      <dsp:spPr>
        <a:xfrm>
          <a:off x="2147839" y="1288701"/>
          <a:ext cx="8046396" cy="23626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Пищекомбинат (крупы, хлопья, каши, продукты экструзии)</a:t>
          </a:r>
          <a:endParaRPr lang="ru-RU" sz="2000" kern="1200" dirty="0"/>
        </a:p>
      </dsp:txBody>
      <dsp:txXfrm>
        <a:off x="2147839" y="1288701"/>
        <a:ext cx="8046396" cy="429571"/>
      </dsp:txXfrm>
    </dsp:sp>
    <dsp:sp modelId="{AC5A780E-2515-4FD4-B13F-983C0124690B}">
      <dsp:nvSpPr>
        <dsp:cNvPr id="0" name=""/>
        <dsp:cNvSpPr/>
      </dsp:nvSpPr>
      <dsp:spPr>
        <a:xfrm>
          <a:off x="1288704" y="1718273"/>
          <a:ext cx="1718269" cy="1718269"/>
        </a:xfrm>
        <a:prstGeom prst="pie">
          <a:avLst>
            <a:gd name="adj1" fmla="val 5400000"/>
            <a:gd name="adj2" fmla="val 1620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084320-1F3E-4CDB-A2C4-AC74AEEA46A1}">
      <dsp:nvSpPr>
        <dsp:cNvPr id="0" name=""/>
        <dsp:cNvSpPr/>
      </dsp:nvSpPr>
      <dsp:spPr>
        <a:xfrm>
          <a:off x="2147839" y="1757312"/>
          <a:ext cx="8046396" cy="17182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Комбикормовый завод</a:t>
          </a:r>
          <a:endParaRPr lang="ru-RU" sz="2000" kern="1200" dirty="0"/>
        </a:p>
      </dsp:txBody>
      <dsp:txXfrm>
        <a:off x="2147839" y="1757312"/>
        <a:ext cx="8046396" cy="429567"/>
      </dsp:txXfrm>
    </dsp:sp>
    <dsp:sp modelId="{86DDF468-D71D-4A36-B2AB-DFE592BE8DED}">
      <dsp:nvSpPr>
        <dsp:cNvPr id="0" name=""/>
        <dsp:cNvSpPr/>
      </dsp:nvSpPr>
      <dsp:spPr>
        <a:xfrm>
          <a:off x="1610879" y="2147840"/>
          <a:ext cx="1073918" cy="1073918"/>
        </a:xfrm>
        <a:prstGeom prst="pie">
          <a:avLst>
            <a:gd name="adj1" fmla="val 5400000"/>
            <a:gd name="adj2" fmla="val 1620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8DAB11-748D-44ED-AAAA-771BF000AA20}">
      <dsp:nvSpPr>
        <dsp:cNvPr id="0" name=""/>
        <dsp:cNvSpPr/>
      </dsp:nvSpPr>
      <dsp:spPr>
        <a:xfrm>
          <a:off x="2147839" y="2177276"/>
          <a:ext cx="8046396" cy="10739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Производство сапропели</a:t>
          </a:r>
          <a:endParaRPr lang="ru-RU" sz="2000" kern="1200" dirty="0"/>
        </a:p>
      </dsp:txBody>
      <dsp:txXfrm>
        <a:off x="2147839" y="2177276"/>
        <a:ext cx="8046396" cy="429567"/>
      </dsp:txXfrm>
    </dsp:sp>
    <dsp:sp modelId="{FC1587DD-6D47-4714-8CEA-9BF8BB6E19BA}">
      <dsp:nvSpPr>
        <dsp:cNvPr id="0" name=""/>
        <dsp:cNvSpPr/>
      </dsp:nvSpPr>
      <dsp:spPr>
        <a:xfrm>
          <a:off x="1933055" y="2577407"/>
          <a:ext cx="429567" cy="429567"/>
        </a:xfrm>
        <a:prstGeom prst="pie">
          <a:avLst>
            <a:gd name="adj1" fmla="val 5400000"/>
            <a:gd name="adj2" fmla="val 1620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6DCC6C-3B71-41F4-9249-6C38D958166E}">
      <dsp:nvSpPr>
        <dsp:cNvPr id="0" name=""/>
        <dsp:cNvSpPr/>
      </dsp:nvSpPr>
      <dsp:spPr>
        <a:xfrm>
          <a:off x="2147839" y="2577407"/>
          <a:ext cx="8046396" cy="42956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Логистический аккредитованный </a:t>
          </a:r>
          <a:r>
            <a:rPr lang="ru-RU" sz="2000" kern="1200" dirty="0" err="1" smtClean="0"/>
            <a:t>хаб</a:t>
          </a:r>
          <a:endParaRPr lang="ru-RU" sz="2000" kern="1200" dirty="0"/>
        </a:p>
      </dsp:txBody>
      <dsp:txXfrm>
        <a:off x="2147839" y="2577407"/>
        <a:ext cx="8046396" cy="4295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87796C-526C-4DF8-9379-6EFC591DE9F4}">
      <dsp:nvSpPr>
        <dsp:cNvPr id="0" name=""/>
        <dsp:cNvSpPr/>
      </dsp:nvSpPr>
      <dsp:spPr>
        <a:xfrm rot="16200000">
          <a:off x="-369943" y="377395"/>
          <a:ext cx="4351338" cy="3596546"/>
        </a:xfrm>
        <a:prstGeom prst="flowChartManualOperation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6173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tx1"/>
              </a:solidFill>
            </a:rPr>
            <a:t>Генеральный дистрибьютор</a:t>
          </a:r>
          <a:endParaRPr lang="ru-RU" sz="26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Федеральные </a:t>
          </a:r>
          <a:r>
            <a:rPr lang="ru-RU" sz="2000" kern="1200" dirty="0" err="1" smtClean="0"/>
            <a:t>ритейлеры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Экспорт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err="1" smtClean="0"/>
            <a:t>Маркетплейсы</a:t>
          </a:r>
          <a:r>
            <a:rPr lang="ru-RU" sz="2000" kern="1200" dirty="0" smtClean="0"/>
            <a:t> РФ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</dsp:txBody>
      <dsp:txXfrm rot="5400000">
        <a:off x="7453" y="870267"/>
        <a:ext cx="3596546" cy="2610802"/>
      </dsp:txXfrm>
    </dsp:sp>
    <dsp:sp modelId="{475AFE94-925B-4C58-A760-165D92FA9E13}">
      <dsp:nvSpPr>
        <dsp:cNvPr id="0" name=""/>
        <dsp:cNvSpPr/>
      </dsp:nvSpPr>
      <dsp:spPr>
        <a:xfrm rot="16200000">
          <a:off x="3244887" y="493787"/>
          <a:ext cx="4351338" cy="3363762"/>
        </a:xfrm>
        <a:prstGeom prst="flowChartManualOperation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6173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tx1"/>
              </a:solidFill>
            </a:rPr>
            <a:t>Региональный дистрибьютор</a:t>
          </a:r>
          <a:endParaRPr lang="ru-RU" sz="26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Региональные </a:t>
          </a:r>
          <a:r>
            <a:rPr lang="ru-RU" sz="2000" kern="1200" dirty="0" err="1" smtClean="0"/>
            <a:t>ритейлеры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Опт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Розница</a:t>
          </a:r>
          <a:endParaRPr lang="ru-RU" sz="2000" kern="1200" dirty="0"/>
        </a:p>
      </dsp:txBody>
      <dsp:txXfrm rot="5400000">
        <a:off x="3738675" y="870267"/>
        <a:ext cx="3363762" cy="2610802"/>
      </dsp:txXfrm>
    </dsp:sp>
    <dsp:sp modelId="{34D56E39-7B71-4472-B020-768AC31AE0A9}">
      <dsp:nvSpPr>
        <dsp:cNvPr id="0" name=""/>
        <dsp:cNvSpPr/>
      </dsp:nvSpPr>
      <dsp:spPr>
        <a:xfrm rot="16200000">
          <a:off x="6646827" y="630163"/>
          <a:ext cx="4351338" cy="3091011"/>
        </a:xfrm>
        <a:prstGeom prst="flowChartManualOperation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6173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tx1"/>
              </a:solidFill>
            </a:rPr>
            <a:t>Представительство в Китае</a:t>
          </a:r>
          <a:endParaRPr lang="ru-RU" sz="26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35 </a:t>
          </a:r>
          <a:r>
            <a:rPr lang="ru-RU" sz="2000" kern="1200" dirty="0" err="1" smtClean="0"/>
            <a:t>ритейлеров</a:t>
          </a:r>
          <a:r>
            <a:rPr lang="ru-RU" sz="2000" kern="1200" dirty="0" smtClean="0"/>
            <a:t> КНР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40 000 торговых точек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Опт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err="1" smtClean="0"/>
            <a:t>Маркетплейсы</a:t>
          </a:r>
          <a:r>
            <a:rPr lang="ru-RU" sz="2000" kern="1200" dirty="0" smtClean="0"/>
            <a:t> КНР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СТМ для КНР</a:t>
          </a:r>
          <a:endParaRPr lang="ru-RU" sz="2000" kern="1200" dirty="0"/>
        </a:p>
      </dsp:txBody>
      <dsp:txXfrm rot="5400000">
        <a:off x="7276991" y="870267"/>
        <a:ext cx="3091011" cy="26108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7AE03-5F29-45BF-8EB0-728535973387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0F05D-C6E4-45C0-BDC0-BC4CC8635A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626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0F05D-C6E4-45C0-BDC0-BC4CC8635AA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20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0F05D-C6E4-45C0-BDC0-BC4CC8635AA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0F05D-C6E4-45C0-BDC0-BC4CC8635A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664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F6A385-64AC-4F9B-9411-3EC9B3E52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A2E8B5-E657-4BFF-8ED0-0FA489463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9A9397-2816-49AB-9864-FFC0CBF3E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CB24C-F4A5-43C3-9A87-5A3F3714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34DAD-8500-4194-9790-B1AC22919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029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7F2483-5955-4691-A19E-1AEB0A06F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DE5699-1208-43A9-ADBD-EC6A7EF09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7BF4F0-87B6-4697-863B-903E9703A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FF6F27-D8F9-42B1-85A9-E498D187D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C37A33-D898-494A-AE06-7AEF2E4B2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137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5747C9-FF15-4565-932C-F7AA3359A0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80B1D1-9930-4EAB-8498-80A7DB918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62AAA5-EE65-4627-ADAA-B9492B91F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E35D71-4732-4569-B9D5-A98450CF6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D9AB11-F1D8-42BA-A6D3-E8AF96269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38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0068C4-08BA-4BD1-94AA-9010F7CA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2088F2-99B8-4B56-B306-8C530F60C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F750E6-9F10-4D82-B876-1410580F5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466A1D-F3DE-4187-8DEB-73C2BCF49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126F35-B568-479C-8BF6-F228D083E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359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6EA62C-E999-49D8-B7FE-3A444B8EF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D39F71-0448-4CB4-8D24-B05A15D3F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115B03-402D-4B42-BEBC-FB34798E2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F10FF1-497A-49FC-8DFB-2F72CC86B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E594D5-671E-4D47-BA17-90B295A18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93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52E5B2-1789-4625-AA7E-CC5D3BBB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E3B3A-6118-417D-88CA-DA6810E1E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7B13B1-B7A5-4A17-80FB-0BF7A1373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818607-AF7E-4E23-B104-08ECFE196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7641E-8EAC-48BB-9BAA-4D910047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093E5B-82C3-45F2-A930-3CD2CA74B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699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C2947-4689-4D67-B8D7-A713E5FCB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DCBAB3-F606-4879-A255-89D7EDA40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BD5C685-7C9E-4EEC-9817-4303024B5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4620E77-E783-40E5-ACCC-B3B57A476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81CF8AD-D329-4EFE-9F84-2E928DF3BD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4D4B72E-509E-4722-9BB2-315AAC046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318D0B-35DF-470F-8547-D44CFAF94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0819338-ABC0-40E7-8BB2-76D009855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923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C0D3A-4140-4976-AF61-453EA7FAB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2818239-0A7B-499E-B6A3-875E636CA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5FBE017-0DEB-4055-BB63-DD748E327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622BBB4-C80F-4806-97BC-1339976D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188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CB56D87-733C-43CB-9F07-B036DA713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807EAA9-E0B9-472F-8D9B-17E1A8AAF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D4543C-9EBB-468B-9676-12A24B4A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975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FC91D7-2622-465F-86C6-A78666CB3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F107BB-4A09-4AFA-833D-0876957DD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030B80-7FF0-447E-A4ED-23E6EDA5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B9DD00-8031-471A-9B8B-E6FAED0B4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172A02-B9F1-4485-89DE-356FD4335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BCBB36-31B2-4F5F-8AA1-614D680CD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229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D5F272-CC8D-4D94-AC85-9C730F3BD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E956B01-B036-4849-81A1-EAA82C627F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8A94DC-8A67-4EBB-8FD7-0B3260710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48210B-DA1C-4096-97FC-9C3443137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3DAC0A-F291-4B25-BC8F-24077969B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761926-1FFB-41C7-83E1-262A9A335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052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AA1EB-450B-456A-A11F-DEDCE1311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19AA24-C192-43C0-854D-3836A1A69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E17D13-70F1-4775-B88B-A62080BCB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75C55-7618-41A7-B176-2098339BA424}" type="datetimeFigureOut">
              <a:rPr lang="ru-RU" smtClean="0"/>
              <a:pPr/>
              <a:t>14.06.2021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641205-3460-4759-922D-B80134D06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A28128-9310-4C2C-9795-91C81DF69F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93184-7B53-4E78-9AEB-07707B991D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148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8.jpeg"/><Relationship Id="rId7" Type="http://schemas.openxmlformats.org/officeDocument/2006/relationships/image" Target="../media/image3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png"/><Relationship Id="rId9" Type="http://schemas.microsoft.com/office/2007/relationships/diagramDrawing" Target="../diagrams/drawing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2.svg"/><Relationship Id="rId3" Type="http://schemas.openxmlformats.org/officeDocument/2006/relationships/image" Target="../media/image4.svg"/><Relationship Id="rId7" Type="http://schemas.openxmlformats.org/officeDocument/2006/relationships/image" Target="../media/image26.svg"/><Relationship Id="rId12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30.svg"/><Relationship Id="rId5" Type="http://schemas.openxmlformats.org/officeDocument/2006/relationships/image" Target="../media/image2.png"/><Relationship Id="rId10" Type="http://schemas.openxmlformats.org/officeDocument/2006/relationships/image" Target="../media/image23.png"/><Relationship Id="rId4" Type="http://schemas.openxmlformats.org/officeDocument/2006/relationships/image" Target="../media/image12.jpeg"/><Relationship Id="rId9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.png"/><Relationship Id="rId9" Type="http://schemas.microsoft.com/office/2007/relationships/diagramDrawing" Target="../diagrams/drawing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30.png"/><Relationship Id="rId3" Type="http://schemas.openxmlformats.org/officeDocument/2006/relationships/image" Target="../media/image42.svg"/><Relationship Id="rId7" Type="http://schemas.openxmlformats.org/officeDocument/2006/relationships/image" Target="../media/image27.png"/><Relationship Id="rId12" Type="http://schemas.openxmlformats.org/officeDocument/2006/relationships/image" Target="../media/image49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29.png"/><Relationship Id="rId5" Type="http://schemas.openxmlformats.org/officeDocument/2006/relationships/image" Target="../media/image4.svg"/><Relationship Id="rId15" Type="http://schemas.openxmlformats.org/officeDocument/2006/relationships/image" Target="../media/image2.png"/><Relationship Id="rId10" Type="http://schemas.openxmlformats.org/officeDocument/2006/relationships/image" Target="../media/image47.svg"/><Relationship Id="rId4" Type="http://schemas.openxmlformats.org/officeDocument/2006/relationships/image" Target="../media/image3.png"/><Relationship Id="rId9" Type="http://schemas.openxmlformats.org/officeDocument/2006/relationships/image" Target="../media/image28.png"/><Relationship Id="rId14" Type="http://schemas.openxmlformats.org/officeDocument/2006/relationships/image" Target="../media/image5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.png"/><Relationship Id="rId3" Type="http://schemas.openxmlformats.org/officeDocument/2006/relationships/image" Target="../media/image6.jpeg"/><Relationship Id="rId7" Type="http://schemas.openxmlformats.org/officeDocument/2006/relationships/image" Target="../media/image4.svg"/><Relationship Id="rId12" Type="http://schemas.openxmlformats.org/officeDocument/2006/relationships/image" Target="../media/image15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15" Type="http://schemas.openxmlformats.org/officeDocument/2006/relationships/image" Target="../media/image13.svg"/><Relationship Id="rId10" Type="http://schemas.openxmlformats.org/officeDocument/2006/relationships/image" Target="../media/image10.png"/><Relationship Id="rId4" Type="http://schemas.openxmlformats.org/officeDocument/2006/relationships/image" Target="../media/image7.jpeg"/><Relationship Id="rId9" Type="http://schemas.openxmlformats.org/officeDocument/2006/relationships/image" Target="../media/image11.sv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4.svg"/><Relationship Id="rId3" Type="http://schemas.openxmlformats.org/officeDocument/2006/relationships/image" Target="../media/image4.svg"/><Relationship Id="rId7" Type="http://schemas.openxmlformats.org/officeDocument/2006/relationships/image" Target="../media/image18.svg"/><Relationship Id="rId12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2.svg"/><Relationship Id="rId5" Type="http://schemas.openxmlformats.org/officeDocument/2006/relationships/image" Target="../media/image2.png"/><Relationship Id="rId10" Type="http://schemas.openxmlformats.org/officeDocument/2006/relationships/image" Target="../media/image15.png"/><Relationship Id="rId4" Type="http://schemas.openxmlformats.org/officeDocument/2006/relationships/image" Target="../media/image12.jpeg"/><Relationship Id="rId9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0D1744-DCBC-4D9E-B648-CCB9AC6564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9"/>
          <a:stretch/>
        </p:blipFill>
        <p:spPr>
          <a:xfrm>
            <a:off x="0" y="0"/>
            <a:ext cx="12232298" cy="687164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490CB51-ECC8-462A-AE43-70DAEC467DC0}"/>
              </a:ext>
            </a:extLst>
          </p:cNvPr>
          <p:cNvSpPr/>
          <p:nvPr/>
        </p:nvSpPr>
        <p:spPr>
          <a:xfrm>
            <a:off x="938463" y="1"/>
            <a:ext cx="1440000" cy="6858000"/>
          </a:xfrm>
          <a:prstGeom prst="rect">
            <a:avLst/>
          </a:prstGeom>
          <a:solidFill>
            <a:srgbClr val="183737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4D33239-003F-491D-806B-B6C45507370C}"/>
              </a:ext>
            </a:extLst>
          </p:cNvPr>
          <p:cNvSpPr/>
          <p:nvPr/>
        </p:nvSpPr>
        <p:spPr>
          <a:xfrm>
            <a:off x="0" y="4289329"/>
            <a:ext cx="12232298" cy="1440000"/>
          </a:xfrm>
          <a:prstGeom prst="rect">
            <a:avLst/>
          </a:prstGeom>
          <a:solidFill>
            <a:srgbClr val="183737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AF8A23-81C2-4639-A70B-DA64BDE3EE8D}"/>
              </a:ext>
            </a:extLst>
          </p:cNvPr>
          <p:cNvSpPr txBox="1"/>
          <p:nvPr/>
        </p:nvSpPr>
        <p:spPr>
          <a:xfrm>
            <a:off x="2378463" y="4289329"/>
            <a:ext cx="9853835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800" dirty="0">
                <a:solidFill>
                  <a:schemeClr val="bg1"/>
                </a:solidFill>
                <a:latin typeface="Circe Extra Bold" panose="020B0802020203020203" pitchFamily="34" charset="-52"/>
              </a:rPr>
              <a:t>Истоки Сибири</a:t>
            </a:r>
          </a:p>
          <a:p>
            <a:pPr algn="ctr">
              <a:lnSpc>
                <a:spcPts val="3000"/>
              </a:lnSpc>
            </a:pPr>
            <a:r>
              <a:rPr lang="ru-RU" sz="2300" dirty="0">
                <a:solidFill>
                  <a:schemeClr val="bg1"/>
                </a:solidFill>
                <a:latin typeface="Circe Light" panose="020B0402020203020203" pitchFamily="34" charset="-52"/>
                <a:cs typeface="Arial" panose="020B0604020202020204" pitchFamily="34" charset="0"/>
              </a:rPr>
              <a:t>программа развития АПК </a:t>
            </a:r>
            <a:r>
              <a:rPr lang="ru-RU" sz="2300" dirty="0" smtClean="0">
                <a:solidFill>
                  <a:schemeClr val="bg1"/>
                </a:solidFill>
                <a:latin typeface="Circe Light" panose="020B0402020203020203" pitchFamily="34" charset="-52"/>
                <a:cs typeface="Arial" panose="020B0604020202020204" pitchFamily="34" charset="0"/>
              </a:rPr>
              <a:t>Барабинско-Куйбышевской </a:t>
            </a:r>
            <a:r>
              <a:rPr lang="ru-RU" sz="2300" dirty="0">
                <a:solidFill>
                  <a:schemeClr val="bg1"/>
                </a:solidFill>
                <a:latin typeface="Circe Light" panose="020B0402020203020203" pitchFamily="34" charset="-52"/>
                <a:cs typeface="Arial" panose="020B0604020202020204" pitchFamily="34" charset="0"/>
              </a:rPr>
              <a:t>агломерации НСО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18E114-EFF0-4AA2-AE91-65949F870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01" y="4652308"/>
            <a:ext cx="1251724" cy="71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3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C5579E-A7B0-45DD-B939-965C56834B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" r="23978" b="18809"/>
          <a:stretch/>
        </p:blipFill>
        <p:spPr>
          <a:xfrm>
            <a:off x="-1" y="0"/>
            <a:ext cx="9515332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4AF1D6-9F4A-49B9-A3C9-E4352A053224}"/>
              </a:ext>
            </a:extLst>
          </p:cNvPr>
          <p:cNvSpPr/>
          <p:nvPr/>
        </p:nvSpPr>
        <p:spPr>
          <a:xfrm>
            <a:off x="-4" y="0"/>
            <a:ext cx="9515332" cy="6858000"/>
          </a:xfrm>
          <a:prstGeom prst="rect">
            <a:avLst/>
          </a:prstGeom>
          <a:gradFill flip="none" rotWithShape="1">
            <a:gsLst>
              <a:gs pos="0">
                <a:srgbClr val="93C593"/>
              </a:gs>
              <a:gs pos="0">
                <a:srgbClr val="6FB6C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BBA7DE-9090-4CC9-B7AB-17E62D59CA46}"/>
              </a:ext>
            </a:extLst>
          </p:cNvPr>
          <p:cNvSpPr txBox="1"/>
          <p:nvPr/>
        </p:nvSpPr>
        <p:spPr>
          <a:xfrm>
            <a:off x="474664" y="1580785"/>
            <a:ext cx="702929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chemeClr val="bg1"/>
                </a:solidFill>
                <a:effectLst/>
                <a:latin typeface="Circe Light" panose="020B0402020203020203" pitchFamily="34" charset="-52"/>
              </a:rPr>
              <a:t>Используя оборудование для сушки и подработки зерна до кондиций ГОСТа, мы создаем высокую привлекательность 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irce Light" panose="020B0402020203020203" pitchFamily="34" charset="-52"/>
              </a:rPr>
              <a:t>производства 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Circe Light" panose="020B0402020203020203" pitchFamily="34" charset="-52"/>
              </a:rPr>
              <a:t>масличных культур  и предоставляем возможность </a:t>
            </a:r>
            <a:r>
              <a:rPr lang="ru-RU" sz="2400" b="0" i="0" dirty="0" smtClean="0">
                <a:solidFill>
                  <a:schemeClr val="bg1"/>
                </a:solidFill>
                <a:effectLst/>
                <a:latin typeface="Circe Light" panose="020B0402020203020203" pitchFamily="34" charset="-52"/>
              </a:rPr>
              <a:t>производителям 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Circe Light" panose="020B0402020203020203" pitchFamily="34" charset="-52"/>
              </a:rPr>
              <a:t>АПК Барабинско-</a:t>
            </a:r>
            <a:r>
              <a:rPr lang="ru-RU" sz="2400" b="0" i="0" dirty="0" err="1">
                <a:solidFill>
                  <a:schemeClr val="bg1"/>
                </a:solidFill>
                <a:effectLst/>
                <a:latin typeface="Circe Light" panose="020B0402020203020203" pitchFamily="34" charset="-52"/>
              </a:rPr>
              <a:t>Куйбышевкой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Circe Light" panose="020B0402020203020203" pitchFamily="34" charset="-52"/>
              </a:rPr>
              <a:t> агломерации реализовывать зерно по максимальной рыночной стоимости</a:t>
            </a:r>
            <a:endParaRPr lang="ru-RU" sz="2400" dirty="0">
              <a:solidFill>
                <a:schemeClr val="bg1"/>
              </a:solidFill>
              <a:latin typeface="Circe Light" panose="020B0402020203020203" pitchFamily="34" charset="-52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23E4A8C-38C8-4FD0-915B-BBB34753A507}"/>
              </a:ext>
            </a:extLst>
          </p:cNvPr>
          <p:cNvSpPr/>
          <p:nvPr/>
        </p:nvSpPr>
        <p:spPr>
          <a:xfrm>
            <a:off x="11355019" y="6100440"/>
            <a:ext cx="1325420" cy="1325420"/>
          </a:xfrm>
          <a:prstGeom prst="ellipse">
            <a:avLst/>
          </a:prstGeom>
          <a:solidFill>
            <a:srgbClr val="6FB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78C3A17B-B951-4D85-9374-0A2387AC1333}"/>
              </a:ext>
            </a:extLst>
          </p:cNvPr>
          <p:cNvSpPr/>
          <p:nvPr/>
        </p:nvSpPr>
        <p:spPr>
          <a:xfrm>
            <a:off x="10784524" y="5974196"/>
            <a:ext cx="451869" cy="451869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F2B947C-A783-4370-8B13-0A9C0215F2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5780452">
            <a:off x="7029399" y="1180099"/>
            <a:ext cx="863913" cy="88682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03937F6-842C-4DF1-9E72-75EB579BB8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8837503">
            <a:off x="3447751" y="-366417"/>
            <a:ext cx="1251724" cy="12849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494766C-77AD-4F34-BF25-2CF20E78BF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18598899">
            <a:off x="4741580" y="443520"/>
            <a:ext cx="1251724" cy="128492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DE5092A-E1EB-4A55-A308-5E441203B4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1972266">
            <a:off x="6294423" y="100473"/>
            <a:ext cx="863913" cy="88682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E1D39CFC-5434-41C5-9466-1ECD8AB8E7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5780452">
            <a:off x="2629503" y="545410"/>
            <a:ext cx="863913" cy="886828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CC8C4F65-7373-45F9-8693-F2309D239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10560261">
            <a:off x="7892003" y="67123"/>
            <a:ext cx="863913" cy="88682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862BC43-E087-4650-B818-89C72A6005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8813297">
            <a:off x="10388521" y="-236182"/>
            <a:ext cx="1324023" cy="135914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FEB8F85-A291-4D7D-AE94-5CCF3127D4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3470615">
            <a:off x="9586967" y="789058"/>
            <a:ext cx="1140126" cy="1170367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036C2E9-E3ED-467F-AA63-18DB69B0EC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5780452">
            <a:off x="1553335" y="5756716"/>
            <a:ext cx="863913" cy="88682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25B3B14-437B-447D-9A4A-AD6ED600F5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8813297">
            <a:off x="5211123" y="4507087"/>
            <a:ext cx="1324023" cy="135914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1932F80-DA1B-4719-A7B6-9CE6AAD33D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10560261">
            <a:off x="2361705" y="4903546"/>
            <a:ext cx="863913" cy="886828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B053034D-6165-4DFE-830C-E4022BC849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3470615">
            <a:off x="3791861" y="5083410"/>
            <a:ext cx="1140126" cy="1170367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5FE90D82-BD5D-42BF-8448-F8996678E3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22571"/>
          <a:stretch/>
        </p:blipFill>
        <p:spPr>
          <a:xfrm>
            <a:off x="235310" y="193605"/>
            <a:ext cx="1363451" cy="131962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3FA2CB2-7630-4899-BC03-EE04EB4C2A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5" b="5365"/>
          <a:stretch/>
        </p:blipFill>
        <p:spPr>
          <a:xfrm>
            <a:off x="7934563" y="1069381"/>
            <a:ext cx="3611105" cy="4835471"/>
          </a:xfrm>
          <a:custGeom>
            <a:avLst/>
            <a:gdLst>
              <a:gd name="connsiteX0" fmla="*/ 1361278 w 3611105"/>
              <a:gd name="connsiteY0" fmla="*/ 0 h 4835471"/>
              <a:gd name="connsiteX1" fmla="*/ 3611105 w 3611105"/>
              <a:gd name="connsiteY1" fmla="*/ 0 h 4835471"/>
              <a:gd name="connsiteX2" fmla="*/ 3611105 w 3611105"/>
              <a:gd name="connsiteY2" fmla="*/ 3474193 h 4835471"/>
              <a:gd name="connsiteX3" fmla="*/ 2249827 w 3611105"/>
              <a:gd name="connsiteY3" fmla="*/ 4835471 h 4835471"/>
              <a:gd name="connsiteX4" fmla="*/ 0 w 3611105"/>
              <a:gd name="connsiteY4" fmla="*/ 4835471 h 4835471"/>
              <a:gd name="connsiteX5" fmla="*/ 0 w 3611105"/>
              <a:gd name="connsiteY5" fmla="*/ 1361278 h 4835471"/>
              <a:gd name="connsiteX6" fmla="*/ 1361278 w 3611105"/>
              <a:gd name="connsiteY6" fmla="*/ 0 h 4835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1105" h="4835471">
                <a:moveTo>
                  <a:pt x="1361278" y="0"/>
                </a:moveTo>
                <a:lnTo>
                  <a:pt x="3611105" y="0"/>
                </a:lnTo>
                <a:lnTo>
                  <a:pt x="3611105" y="3474193"/>
                </a:lnTo>
                <a:cubicBezTo>
                  <a:pt x="3611105" y="4226006"/>
                  <a:pt x="3001640" y="4835471"/>
                  <a:pt x="2249827" y="4835471"/>
                </a:cubicBezTo>
                <a:lnTo>
                  <a:pt x="0" y="4835471"/>
                </a:lnTo>
                <a:lnTo>
                  <a:pt x="0" y="1361278"/>
                </a:lnTo>
                <a:cubicBezTo>
                  <a:pt x="0" y="609465"/>
                  <a:pt x="609465" y="0"/>
                  <a:pt x="136127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782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2AF1B0-D578-45DD-99B6-4D633467F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7004830" y="116739"/>
            <a:ext cx="1251724" cy="1284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99ABD7-6451-49B0-B3BD-1626D1DCA64D}"/>
              </a:ext>
            </a:extLst>
          </p:cNvPr>
          <p:cNvSpPr txBox="1"/>
          <p:nvPr/>
        </p:nvSpPr>
        <p:spPr>
          <a:xfrm>
            <a:off x="778566" y="188844"/>
            <a:ext cx="110839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Circe Extra Bold" panose="020B0802020203020203" pitchFamily="34" charset="-52"/>
              </a:rPr>
              <a:t>АПЛП «Истоки Сибири»</a:t>
            </a:r>
          </a:p>
          <a:p>
            <a:pPr algn="ctr"/>
            <a:endParaRPr lang="ru-RU" sz="1000" dirty="0" smtClean="0">
              <a:solidFill>
                <a:srgbClr val="183737"/>
              </a:solidFill>
              <a:latin typeface="Circe Extra Bold" panose="020B0802020203020203" pitchFamily="34" charset="-52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FB90FE3-9F9F-436F-9DDC-9A1F2E77463B}"/>
              </a:ext>
            </a:extLst>
          </p:cNvPr>
          <p:cNvSpPr/>
          <p:nvPr/>
        </p:nvSpPr>
        <p:spPr>
          <a:xfrm>
            <a:off x="-1084241" y="-1559155"/>
            <a:ext cx="2561719" cy="2561719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B14AC59-BEEB-4E2F-B7D9-E06E25799AAE}"/>
              </a:ext>
            </a:extLst>
          </p:cNvPr>
          <p:cNvSpPr/>
          <p:nvPr/>
        </p:nvSpPr>
        <p:spPr>
          <a:xfrm>
            <a:off x="11381833" y="5650268"/>
            <a:ext cx="1620333" cy="1620333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4BC5FF-CD41-4BAF-BA66-105D6D21F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5"/>
            <a:ext cx="1251724" cy="712896"/>
          </a:xfrm>
          <a:prstGeom prst="rect">
            <a:avLst/>
          </a:prstGeom>
        </p:spPr>
      </p:pic>
      <p:sp>
        <p:nvSpPr>
          <p:cNvPr id="9218" name="AutoShape 2" descr="blob:https://web.whatsapp.com/ec9baa8e-8e61-4f65-b9e0-d17fc13e5ea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489679"/>
              </p:ext>
            </p:extLst>
          </p:nvPr>
        </p:nvGraphicFramePr>
        <p:xfrm>
          <a:off x="778566" y="1637983"/>
          <a:ext cx="10194235" cy="4295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Прямоугольник 1"/>
          <p:cNvSpPr>
            <a:spLocks noChangeAspect="1"/>
          </p:cNvSpPr>
          <p:nvPr/>
        </p:nvSpPr>
        <p:spPr>
          <a:xfrm>
            <a:off x="2947914" y="959580"/>
            <a:ext cx="8024887" cy="707886"/>
          </a:xfrm>
          <a:prstGeom prst="rect">
            <a:avLst/>
          </a:prstGeom>
          <a:solidFill>
            <a:srgbClr val="92D050"/>
          </a:solidFill>
        </p:spPr>
        <p:txBody>
          <a:bodyPr wrap="square" anchor="ctr" anchorCtr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irce Light"/>
              </a:rPr>
              <a:t>Цель - создание предприятий переработки для получения доступного продукта на внутреннем и внешнем рынках :</a:t>
            </a:r>
            <a:endParaRPr lang="ru-RU" sz="4400" b="1" dirty="0">
              <a:solidFill>
                <a:schemeClr val="bg1"/>
              </a:solidFill>
              <a:latin typeface="Circe Light"/>
            </a:endParaRPr>
          </a:p>
        </p:txBody>
      </p:sp>
    </p:spTree>
    <p:extLst>
      <p:ext uri="{BB962C8B-B14F-4D97-AF65-F5344CB8AC3E}">
        <p14:creationId xmlns:p14="http://schemas.microsoft.com/office/powerpoint/2010/main" val="168845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550EC8F-31C8-4E76-9BDF-3CB2BC90CF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775480" y="3597875"/>
            <a:ext cx="1251724" cy="128492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B7DB73E-47C0-4AD7-B8BD-05A406AF59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1972266">
            <a:off x="3591002" y="3610777"/>
            <a:ext cx="863913" cy="8868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8F7B22CA-A8F4-4595-89A4-1B2783D95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" t="18651" r="1515" b="28494"/>
          <a:stretch>
            <a:fillRect/>
          </a:stretch>
        </p:blipFill>
        <p:spPr>
          <a:xfrm>
            <a:off x="578521" y="0"/>
            <a:ext cx="11196035" cy="3028950"/>
          </a:xfrm>
          <a:custGeom>
            <a:avLst/>
            <a:gdLst>
              <a:gd name="connsiteX0" fmla="*/ 714378 w 11938985"/>
              <a:gd name="connsiteY0" fmla="*/ 0 h 3028950"/>
              <a:gd name="connsiteX1" fmla="*/ 11224607 w 11938985"/>
              <a:gd name="connsiteY1" fmla="*/ 0 h 3028950"/>
              <a:gd name="connsiteX2" fmla="*/ 11938985 w 11938985"/>
              <a:gd name="connsiteY2" fmla="*/ 714378 h 3028950"/>
              <a:gd name="connsiteX3" fmla="*/ 11938985 w 11938985"/>
              <a:gd name="connsiteY3" fmla="*/ 2314572 h 3028950"/>
              <a:gd name="connsiteX4" fmla="*/ 11224607 w 11938985"/>
              <a:gd name="connsiteY4" fmla="*/ 3028950 h 3028950"/>
              <a:gd name="connsiteX5" fmla="*/ 714378 w 11938985"/>
              <a:gd name="connsiteY5" fmla="*/ 3028950 h 3028950"/>
              <a:gd name="connsiteX6" fmla="*/ 0 w 11938985"/>
              <a:gd name="connsiteY6" fmla="*/ 2314572 h 3028950"/>
              <a:gd name="connsiteX7" fmla="*/ 0 w 11938985"/>
              <a:gd name="connsiteY7" fmla="*/ 714378 h 3028950"/>
              <a:gd name="connsiteX8" fmla="*/ 714378 w 11938985"/>
              <a:gd name="connsiteY8" fmla="*/ 0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8985" h="3028950">
                <a:moveTo>
                  <a:pt x="714378" y="0"/>
                </a:moveTo>
                <a:lnTo>
                  <a:pt x="11224607" y="0"/>
                </a:lnTo>
                <a:cubicBezTo>
                  <a:pt x="11619147" y="0"/>
                  <a:pt x="11938985" y="319838"/>
                  <a:pt x="11938985" y="714378"/>
                </a:cubicBezTo>
                <a:lnTo>
                  <a:pt x="11938985" y="2314572"/>
                </a:lnTo>
                <a:cubicBezTo>
                  <a:pt x="11938985" y="2709112"/>
                  <a:pt x="11619147" y="3028950"/>
                  <a:pt x="11224607" y="3028950"/>
                </a:cubicBezTo>
                <a:lnTo>
                  <a:pt x="714378" y="3028950"/>
                </a:lnTo>
                <a:cubicBezTo>
                  <a:pt x="319838" y="3028950"/>
                  <a:pt x="0" y="2709112"/>
                  <a:pt x="0" y="2314572"/>
                </a:cubicBezTo>
                <a:lnTo>
                  <a:pt x="0" y="714378"/>
                </a:lnTo>
                <a:cubicBezTo>
                  <a:pt x="0" y="319838"/>
                  <a:pt x="319838" y="0"/>
                  <a:pt x="714378" y="0"/>
                </a:cubicBezTo>
                <a:close/>
              </a:path>
            </a:pathLst>
          </a:custGeom>
        </p:spPr>
      </p:pic>
      <p:sp>
        <p:nvSpPr>
          <p:cNvPr id="25" name="Овал 24">
            <a:extLst>
              <a:ext uri="{FF2B5EF4-FFF2-40B4-BE49-F238E27FC236}">
                <a16:creationId xmlns:a16="http://schemas.microsoft.com/office/drawing/2014/main" id="{11FDA835-2626-44CD-B149-6124A54F646C}"/>
              </a:ext>
            </a:extLst>
          </p:cNvPr>
          <p:cNvSpPr/>
          <p:nvPr/>
        </p:nvSpPr>
        <p:spPr>
          <a:xfrm>
            <a:off x="11852525" y="4661817"/>
            <a:ext cx="616035" cy="616035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6B709BE-3A0F-436F-BF6B-7B69F1DFD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4"/>
            <a:ext cx="1251724" cy="75997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AA27ED47-FCF2-4C40-8D47-1C0A363423EC}"/>
              </a:ext>
            </a:extLst>
          </p:cNvPr>
          <p:cNvSpPr txBox="1"/>
          <p:nvPr/>
        </p:nvSpPr>
        <p:spPr>
          <a:xfrm>
            <a:off x="838365" y="3471204"/>
            <a:ext cx="45527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183737"/>
                </a:solidFill>
                <a:latin typeface="Circe Extra Bold" panose="020B0802020203020203" pitchFamily="34" charset="-52"/>
              </a:rPr>
              <a:t>Инструменты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BD19A73-A8C7-4D0C-8506-17E714DF5FC0}"/>
              </a:ext>
            </a:extLst>
          </p:cNvPr>
          <p:cNvSpPr txBox="1"/>
          <p:nvPr/>
        </p:nvSpPr>
        <p:spPr>
          <a:xfrm>
            <a:off x="857415" y="4276955"/>
            <a:ext cx="443848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1600" b="1" dirty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оздание в центре агломерации выращивания культур единой инвестиционно-производственно-логистической площадки</a:t>
            </a:r>
            <a:endParaRPr lang="ru-RU" sz="1400" dirty="0">
              <a:latin typeface="Circe Light" panose="020B0402020203020203" pitchFamily="34" charset="-52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2C8E351-0ACF-40B2-9A04-CC6AB586A01E}"/>
              </a:ext>
            </a:extLst>
          </p:cNvPr>
          <p:cNvSpPr txBox="1"/>
          <p:nvPr/>
        </p:nvSpPr>
        <p:spPr>
          <a:xfrm>
            <a:off x="5378149" y="3694161"/>
            <a:ext cx="27682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600" b="1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По приемке, хранению и доведения до кондиций ГОСТа выращенной продукции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5641270-74A7-4CE5-AA16-EE1D5B0235DA}"/>
              </a:ext>
            </a:extLst>
          </p:cNvPr>
          <p:cNvSpPr txBox="1"/>
          <p:nvPr/>
        </p:nvSpPr>
        <p:spPr>
          <a:xfrm>
            <a:off x="5378149" y="5244028"/>
            <a:ext cx="29133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600" b="1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По современной переработке сырья в готовые продукты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D05628-6FF8-4C47-8B98-B8DFFE49DA86}"/>
              </a:ext>
            </a:extLst>
          </p:cNvPr>
          <p:cNvSpPr txBox="1"/>
          <p:nvPr/>
        </p:nvSpPr>
        <p:spPr>
          <a:xfrm>
            <a:off x="8940800" y="3694161"/>
            <a:ext cx="27479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600" b="1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 сертифицированной лабораторией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AD7A2-F1E0-4F3E-8626-CEE7FFFE64C2}"/>
              </a:ext>
            </a:extLst>
          </p:cNvPr>
          <p:cNvSpPr txBox="1"/>
          <p:nvPr/>
        </p:nvSpPr>
        <p:spPr>
          <a:xfrm>
            <a:off x="8940801" y="5244028"/>
            <a:ext cx="2747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600" b="1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По продаже готовой продукции в регионы РФ и на экспорт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F59F9C-32CD-4349-A2A0-8A4A2D4B04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18887"/>
          <a:stretch/>
        </p:blipFill>
        <p:spPr>
          <a:xfrm>
            <a:off x="4813973" y="5293291"/>
            <a:ext cx="489865" cy="49638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8A8F92-090F-4950-BE2A-72654991D27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b="13321"/>
          <a:stretch/>
        </p:blipFill>
        <p:spPr>
          <a:xfrm>
            <a:off x="4780906" y="3752571"/>
            <a:ext cx="580332" cy="6287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DAAC6B-193A-498F-B8D1-A417004BB92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b="16188"/>
          <a:stretch/>
        </p:blipFill>
        <p:spPr>
          <a:xfrm>
            <a:off x="8356297" y="3717283"/>
            <a:ext cx="515809" cy="54039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40481B5-5743-41FB-A311-2D7C526A44F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b="16058"/>
          <a:stretch/>
        </p:blipFill>
        <p:spPr>
          <a:xfrm>
            <a:off x="8393125" y="5300663"/>
            <a:ext cx="442151" cy="46393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3469467-BDC7-44B7-807A-DF525893AD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18598899">
            <a:off x="1900939" y="4776686"/>
            <a:ext cx="1251724" cy="12849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574323D-8522-4157-ADB7-FBD63ECB0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2038484">
            <a:off x="724913" y="5161839"/>
            <a:ext cx="863913" cy="88682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1348AD2-0473-4385-AA54-5D1CF16AC8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929518">
            <a:off x="3587392" y="4907415"/>
            <a:ext cx="1251724" cy="128492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F0711C3-F288-443F-B2E2-AA73AB7578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5780452">
            <a:off x="-335078" y="4647489"/>
            <a:ext cx="863913" cy="88682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B6AB916-C69A-4DBA-B33B-384C22CDDA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-348885" y="2305641"/>
            <a:ext cx="1251724" cy="128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93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2AF1B0-D578-45DD-99B6-4D633467F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7004830" y="116739"/>
            <a:ext cx="1251724" cy="1284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99ABD7-6451-49B0-B3BD-1626D1DCA64D}"/>
              </a:ext>
            </a:extLst>
          </p:cNvPr>
          <p:cNvSpPr txBox="1"/>
          <p:nvPr/>
        </p:nvSpPr>
        <p:spPr>
          <a:xfrm>
            <a:off x="719091" y="387629"/>
            <a:ext cx="1095938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Система сбыта готовой продукции</a:t>
            </a:r>
          </a:p>
          <a:p>
            <a:pPr algn="ctr"/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По каналам продаж в разрезе товаров</a:t>
            </a:r>
            <a:endParaRPr lang="en-US" sz="3600" dirty="0" smtClean="0">
              <a:solidFill>
                <a:srgbClr val="183737"/>
              </a:solidFill>
              <a:latin typeface="Circe Extra Bold" panose="020B0802020203020203" pitchFamily="34" charset="-52"/>
            </a:endParaRPr>
          </a:p>
          <a:p>
            <a:pPr algn="ctr"/>
            <a:endParaRPr lang="ru-RU" sz="4400" dirty="0">
              <a:solidFill>
                <a:srgbClr val="183737"/>
              </a:solidFill>
              <a:latin typeface="Circe Extra Bold" panose="020B0802020203020203" pitchFamily="34" charset="-52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FB90FE3-9F9F-436F-9DDC-9A1F2E77463B}"/>
              </a:ext>
            </a:extLst>
          </p:cNvPr>
          <p:cNvSpPr/>
          <p:nvPr/>
        </p:nvSpPr>
        <p:spPr>
          <a:xfrm>
            <a:off x="-1280860" y="-479476"/>
            <a:ext cx="2561719" cy="2561719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B14AC59-BEEB-4E2F-B7D9-E06E25799AAE}"/>
              </a:ext>
            </a:extLst>
          </p:cNvPr>
          <p:cNvSpPr/>
          <p:nvPr/>
        </p:nvSpPr>
        <p:spPr>
          <a:xfrm>
            <a:off x="11137389" y="5891822"/>
            <a:ext cx="1620333" cy="1620333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4BC5FF-CD41-4BAF-BA66-105D6D21F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5"/>
            <a:ext cx="1251724" cy="712896"/>
          </a:xfrm>
          <a:prstGeom prst="rect">
            <a:avLst/>
          </a:prstGeom>
        </p:spPr>
      </p:pic>
      <p:sp>
        <p:nvSpPr>
          <p:cNvPr id="9218" name="AutoShape 2" descr="blob:https://web.whatsapp.com/ec9baa8e-8e61-4f65-b9e0-d17fc13e5ea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838200" y="1851025"/>
          <a:ext cx="10515600" cy="42396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334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B2B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B2C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B2G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334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Масло наливом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Масло</a:t>
                      </a:r>
                      <a:r>
                        <a:rPr lang="ru-RU" sz="2400" baseline="0" dirty="0" smtClean="0"/>
                        <a:t> бутылированное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Зерно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334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Крупы и мука вес/мешки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Крупы и мука фасовка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Мука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334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Зерно/Корма/Удобрения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Каши, хлопья,</a:t>
                      </a:r>
                      <a:r>
                        <a:rPr lang="ru-RU" sz="2400" baseline="0" dirty="0" smtClean="0"/>
                        <a:t> готовые завтраки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Крупы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34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Органические продукты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Мука и смеси фасовка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Фураж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3343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45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2AF1B0-D578-45DD-99B6-4D633467F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7004830" y="116739"/>
            <a:ext cx="1251724" cy="1284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99ABD7-6451-49B0-B3BD-1626D1DCA64D}"/>
              </a:ext>
            </a:extLst>
          </p:cNvPr>
          <p:cNvSpPr txBox="1"/>
          <p:nvPr/>
        </p:nvSpPr>
        <p:spPr>
          <a:xfrm>
            <a:off x="719091" y="387626"/>
            <a:ext cx="1107933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Система сбыта готовой продукции</a:t>
            </a:r>
          </a:p>
          <a:p>
            <a:pPr algn="ctr"/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По рынкам сбыта в разрезе товаров</a:t>
            </a:r>
            <a:endParaRPr lang="en-US" sz="3600" dirty="0" smtClean="0">
              <a:solidFill>
                <a:srgbClr val="183737"/>
              </a:solidFill>
              <a:latin typeface="Circe Extra Bold" panose="020B0802020203020203" pitchFamily="34" charset="-52"/>
            </a:endParaRPr>
          </a:p>
          <a:p>
            <a:pPr algn="ctr"/>
            <a:endParaRPr lang="ru-RU" sz="4400" dirty="0">
              <a:solidFill>
                <a:srgbClr val="183737"/>
              </a:solidFill>
              <a:latin typeface="Circe Extra Bold" panose="020B0802020203020203" pitchFamily="34" charset="-52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FB90FE3-9F9F-436F-9DDC-9A1F2E77463B}"/>
              </a:ext>
            </a:extLst>
          </p:cNvPr>
          <p:cNvSpPr/>
          <p:nvPr/>
        </p:nvSpPr>
        <p:spPr>
          <a:xfrm>
            <a:off x="-1084240" y="-815009"/>
            <a:ext cx="2561719" cy="2561719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B14AC59-BEEB-4E2F-B7D9-E06E25799AAE}"/>
              </a:ext>
            </a:extLst>
          </p:cNvPr>
          <p:cNvSpPr/>
          <p:nvPr/>
        </p:nvSpPr>
        <p:spPr>
          <a:xfrm>
            <a:off x="11049054" y="5670147"/>
            <a:ext cx="1620333" cy="1620333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4BC5FF-CD41-4BAF-BA66-105D6D21F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5"/>
            <a:ext cx="1251724" cy="712896"/>
          </a:xfrm>
          <a:prstGeom prst="rect">
            <a:avLst/>
          </a:prstGeom>
        </p:spPr>
      </p:pic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838200" y="1825623"/>
          <a:ext cx="10515600" cy="374697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03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Товар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Рынок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3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Рапс, лён, пшеница, овёс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Китай, Вьетнам, ЕАЭС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3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Рыжик, горчица, сурепица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Польша,</a:t>
                      </a:r>
                      <a:r>
                        <a:rPr lang="ru-RU" sz="2400" baseline="0" dirty="0" smtClean="0"/>
                        <a:t> Прибалтика, Германия, Сингапур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3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Пшеница, ячмень, рожь, овес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Турция, Ближний Восток, Арабские страны, ЕАЭС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3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Расторопша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Франция,</a:t>
                      </a:r>
                      <a:r>
                        <a:rPr lang="ru-RU" sz="2400" baseline="0" dirty="0" smtClean="0"/>
                        <a:t> Германия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45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2AF1B0-D578-45DD-99B6-4D633467F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7004830" y="116739"/>
            <a:ext cx="1251724" cy="1284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99ABD7-6451-49B0-B3BD-1626D1DCA64D}"/>
              </a:ext>
            </a:extLst>
          </p:cNvPr>
          <p:cNvSpPr txBox="1"/>
          <p:nvPr/>
        </p:nvSpPr>
        <p:spPr>
          <a:xfrm>
            <a:off x="719091" y="387626"/>
            <a:ext cx="110793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Структура сбыта «Истоки Сибири»</a:t>
            </a:r>
            <a:endParaRPr lang="ru-RU" sz="4400" dirty="0">
              <a:solidFill>
                <a:srgbClr val="183737"/>
              </a:solidFill>
              <a:latin typeface="Circe Extra Bold" panose="020B0802020203020203" pitchFamily="34" charset="-52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FB90FE3-9F9F-436F-9DDC-9A1F2E77463B}"/>
              </a:ext>
            </a:extLst>
          </p:cNvPr>
          <p:cNvSpPr/>
          <p:nvPr/>
        </p:nvSpPr>
        <p:spPr>
          <a:xfrm>
            <a:off x="-1044484" y="-764025"/>
            <a:ext cx="2561719" cy="2561719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B14AC59-BEEB-4E2F-B7D9-E06E25799AAE}"/>
              </a:ext>
            </a:extLst>
          </p:cNvPr>
          <p:cNvSpPr/>
          <p:nvPr/>
        </p:nvSpPr>
        <p:spPr>
          <a:xfrm>
            <a:off x="11565889" y="2539320"/>
            <a:ext cx="1620333" cy="1620333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4BC5FF-CD41-4BAF-BA66-105D6D21F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5"/>
            <a:ext cx="1251724" cy="712896"/>
          </a:xfrm>
          <a:prstGeom prst="rect">
            <a:avLst/>
          </a:prstGeom>
        </p:spPr>
      </p:pic>
      <p:sp>
        <p:nvSpPr>
          <p:cNvPr id="9218" name="AutoShape 2" descr="blob:https://web.whatsapp.com/ec9baa8e-8e61-4f65-b9e0-d17fc13e5ea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9954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8845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0DB2EEBC-504B-4A0C-9D67-D462268515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5780452">
            <a:off x="4791917" y="861553"/>
            <a:ext cx="863913" cy="8868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1CDF4E-DB95-4A5A-B83D-93A8C46CCF1A}"/>
              </a:ext>
            </a:extLst>
          </p:cNvPr>
          <p:cNvSpPr txBox="1"/>
          <p:nvPr/>
        </p:nvSpPr>
        <p:spPr>
          <a:xfrm>
            <a:off x="438150" y="3086100"/>
            <a:ext cx="5238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183737"/>
                </a:solidFill>
                <a:latin typeface="Circe Extra Bold" panose="020B0802020203020203" pitchFamily="34" charset="-52"/>
              </a:rPr>
              <a:t>Перспективы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68F5B6-48DE-47B7-8401-F3D979C4EFA8}"/>
              </a:ext>
            </a:extLst>
          </p:cNvPr>
          <p:cNvSpPr txBox="1"/>
          <p:nvPr/>
        </p:nvSpPr>
        <p:spPr>
          <a:xfrm>
            <a:off x="438150" y="3824525"/>
            <a:ext cx="49911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83737"/>
                </a:solidFill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400" dirty="0">
                <a:solidFill>
                  <a:srgbClr val="183737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азвитие в регионе </a:t>
            </a:r>
          </a:p>
          <a:p>
            <a:r>
              <a:rPr lang="ru-RU" sz="2400" dirty="0">
                <a:solidFill>
                  <a:srgbClr val="183737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социально-экономических проектов</a:t>
            </a:r>
            <a:endParaRPr lang="ru-RU" sz="2400" dirty="0">
              <a:solidFill>
                <a:srgbClr val="183737"/>
              </a:solidFill>
              <a:latin typeface="Circe Light" panose="020B0402020203020203" pitchFamily="34" charset="-52"/>
            </a:endParaRPr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F7DF077D-EFC3-479F-B4B2-124926C43AD6}"/>
              </a:ext>
            </a:extLst>
          </p:cNvPr>
          <p:cNvSpPr/>
          <p:nvPr/>
        </p:nvSpPr>
        <p:spPr>
          <a:xfrm rot="16200000">
            <a:off x="6068017" y="643986"/>
            <a:ext cx="2723350" cy="291704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0A4F4F2C-9932-4027-96AA-AEE3C8A1AA5E}"/>
              </a:ext>
            </a:extLst>
          </p:cNvPr>
          <p:cNvSpPr/>
          <p:nvPr/>
        </p:nvSpPr>
        <p:spPr>
          <a:xfrm>
            <a:off x="6433101" y="3519725"/>
            <a:ext cx="2455115" cy="2675219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66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53CB41F8-EA4F-4391-B3AA-DA052C771C4C}"/>
              </a:ext>
            </a:extLst>
          </p:cNvPr>
          <p:cNvSpPr/>
          <p:nvPr/>
        </p:nvSpPr>
        <p:spPr>
          <a:xfrm>
            <a:off x="8923596" y="740835"/>
            <a:ext cx="2752467" cy="2723350"/>
          </a:xfrm>
          <a:prstGeom prst="round2DiagRect">
            <a:avLst>
              <a:gd name="adj1" fmla="val 44445"/>
              <a:gd name="adj2" fmla="val 0"/>
            </a:avLst>
          </a:prstGeom>
          <a:solidFill>
            <a:srgbClr val="335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B96E1C76-80F9-483C-9099-C3B45D7DC9E7}"/>
              </a:ext>
            </a:extLst>
          </p:cNvPr>
          <p:cNvSpPr/>
          <p:nvPr/>
        </p:nvSpPr>
        <p:spPr>
          <a:xfrm>
            <a:off x="8940799" y="3519725"/>
            <a:ext cx="2493639" cy="2690578"/>
          </a:xfrm>
          <a:prstGeom prst="round2DiagRect">
            <a:avLst>
              <a:gd name="adj1" fmla="val 0"/>
              <a:gd name="adj2" fmla="val 50000"/>
            </a:avLst>
          </a:prstGeom>
          <a:solidFill>
            <a:srgbClr val="6FB6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D13EA96-D514-4A68-9875-F93BF3E5C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4"/>
            <a:ext cx="1251724" cy="7599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43890B9-23E2-477D-B1FA-64E6B7F74B6E}"/>
              </a:ext>
            </a:extLst>
          </p:cNvPr>
          <p:cNvSpPr txBox="1"/>
          <p:nvPr/>
        </p:nvSpPr>
        <p:spPr>
          <a:xfrm>
            <a:off x="6138496" y="1333183"/>
            <a:ext cx="272090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83737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Новые рабочие места на селе и вовлечение молодых специалистов, привлечение активного населения при реализации программы</a:t>
            </a:r>
            <a:endParaRPr lang="ru-RU" sz="1600" dirty="0">
              <a:solidFill>
                <a:srgbClr val="183737"/>
              </a:solidFill>
              <a:latin typeface="Circe Light" panose="020B0402020203020203" pitchFamily="34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2B0D73-4499-481C-9D58-CC988626DFED}"/>
              </a:ext>
            </a:extLst>
          </p:cNvPr>
          <p:cNvSpPr txBox="1"/>
          <p:nvPr/>
        </p:nvSpPr>
        <p:spPr>
          <a:xfrm>
            <a:off x="9193331" y="1210211"/>
            <a:ext cx="236585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Загрузка существующих предприятий агломерации в ходе реализации программы развития АПК региона</a:t>
            </a:r>
            <a:endParaRPr lang="ru-RU" sz="1600" dirty="0">
              <a:solidFill>
                <a:schemeClr val="bg1"/>
              </a:solidFill>
              <a:latin typeface="Circe Light" panose="020B0402020203020203" pitchFamily="34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48CD4C-66C6-4B1F-93BD-F2C6048EEE25}"/>
              </a:ext>
            </a:extLst>
          </p:cNvPr>
          <p:cNvSpPr txBox="1"/>
          <p:nvPr/>
        </p:nvSpPr>
        <p:spPr>
          <a:xfrm>
            <a:off x="6433101" y="4341181"/>
            <a:ext cx="24263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600" b="1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dirty="0">
                <a:solidFill>
                  <a:schemeClr val="bg1"/>
                </a:solidFill>
              </a:rPr>
              <a:t>Рост инвестиционной привлекательности региона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E09D88-F230-4D9A-AF5C-C89BC614C8F8}"/>
              </a:ext>
            </a:extLst>
          </p:cNvPr>
          <p:cNvSpPr txBox="1"/>
          <p:nvPr/>
        </p:nvSpPr>
        <p:spPr>
          <a:xfrm>
            <a:off x="9234725" y="4270159"/>
            <a:ext cx="18357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83737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Значительное увеличение экспортной выручки</a:t>
            </a:r>
            <a:endParaRPr lang="ru-RU" sz="1600" dirty="0">
              <a:solidFill>
                <a:srgbClr val="183737"/>
              </a:solidFill>
              <a:latin typeface="Circe Light" panose="020B0402020203020203" pitchFamily="34" charset="-52"/>
            </a:endParaRPr>
          </a:p>
        </p:txBody>
      </p:sp>
      <p:sp>
        <p:nvSpPr>
          <p:cNvPr id="25" name="Круг: прозрачная заливка 24">
            <a:extLst>
              <a:ext uri="{FF2B5EF4-FFF2-40B4-BE49-F238E27FC236}">
                <a16:creationId xmlns:a16="http://schemas.microsoft.com/office/drawing/2014/main" id="{465DC248-4164-4E49-86A1-C416EBAAD9DD}"/>
              </a:ext>
            </a:extLst>
          </p:cNvPr>
          <p:cNvSpPr/>
          <p:nvPr/>
        </p:nvSpPr>
        <p:spPr>
          <a:xfrm>
            <a:off x="8358782" y="2935390"/>
            <a:ext cx="1064999" cy="1064999"/>
          </a:xfrm>
          <a:prstGeom prst="donut">
            <a:avLst>
              <a:gd name="adj" fmla="val 977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C71F4D-BD9F-40E8-9BEF-C4CDC928FED2}"/>
              </a:ext>
            </a:extLst>
          </p:cNvPr>
          <p:cNvSpPr txBox="1"/>
          <p:nvPr/>
        </p:nvSpPr>
        <p:spPr>
          <a:xfrm>
            <a:off x="8548276" y="3125631"/>
            <a:ext cx="311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183737"/>
                </a:solidFill>
                <a:latin typeface="Circe Light" panose="020B0402020203020203" pitchFamily="34" charset="-52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1B9F58-DFB7-402B-B246-8112141AF372}"/>
              </a:ext>
            </a:extLst>
          </p:cNvPr>
          <p:cNvSpPr txBox="1"/>
          <p:nvPr/>
        </p:nvSpPr>
        <p:spPr>
          <a:xfrm>
            <a:off x="8923596" y="3125631"/>
            <a:ext cx="311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irce Light" panose="020B0402020203020203" pitchFamily="34" charset="-52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9BE4F3-DA6C-471C-801B-EA77B17D8FAE}"/>
              </a:ext>
            </a:extLst>
          </p:cNvPr>
          <p:cNvSpPr txBox="1"/>
          <p:nvPr/>
        </p:nvSpPr>
        <p:spPr>
          <a:xfrm>
            <a:off x="8923596" y="3515520"/>
            <a:ext cx="311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183737"/>
                </a:solidFill>
                <a:latin typeface="Circe Light" panose="020B0402020203020203" pitchFamily="34" charset="-52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4B93C2-763A-435F-953D-AB604E3A8324}"/>
              </a:ext>
            </a:extLst>
          </p:cNvPr>
          <p:cNvSpPr txBox="1"/>
          <p:nvPr/>
        </p:nvSpPr>
        <p:spPr>
          <a:xfrm>
            <a:off x="8548276" y="3515520"/>
            <a:ext cx="311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irce Light" panose="020B0402020203020203" pitchFamily="34" charset="-52"/>
              </a:rPr>
              <a:t>2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C14FC1E9-18F1-498C-AC00-67F2BC7813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775480" y="-188061"/>
            <a:ext cx="1251724" cy="1284925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FD580B00-91A0-4977-8296-8BA0EF9BAB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18598899">
            <a:off x="1900939" y="990750"/>
            <a:ext cx="1251724" cy="1284925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BA445FF8-938B-4E21-9A0C-C3FADF4BC8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2038484">
            <a:off x="724913" y="1375903"/>
            <a:ext cx="863913" cy="886828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27901F30-3120-4570-AF44-E898D5EC64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1972266">
            <a:off x="3591002" y="-175159"/>
            <a:ext cx="863913" cy="8868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2ADFB079-3AD0-42B8-A6CF-EC0A1D8516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929518">
            <a:off x="3587392" y="1121479"/>
            <a:ext cx="1251724" cy="128492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293FDCB5-6A5B-4C12-87C0-267575E586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5780452">
            <a:off x="-335078" y="861553"/>
            <a:ext cx="863913" cy="88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78F730-9FC4-4B7C-B66E-DFCE603755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2571"/>
          <a:stretch/>
        </p:blipFill>
        <p:spPr>
          <a:xfrm>
            <a:off x="302707" y="180755"/>
            <a:ext cx="1363451" cy="1319627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AE77B92-90CA-46FF-B33C-18B9099EDC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2038484">
            <a:off x="1842845" y="1089152"/>
            <a:ext cx="863913" cy="88682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9773D732-9854-4E13-9469-8A1DE12EB9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8929518">
            <a:off x="4705324" y="834728"/>
            <a:ext cx="1251724" cy="128492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6A4BF8C2-1B9E-4971-9338-7997B438CC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5780452">
            <a:off x="1160238" y="147681"/>
            <a:ext cx="863913" cy="886828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2DE503B-13DB-4905-ADC2-65F87C71D39B}"/>
              </a:ext>
            </a:extLst>
          </p:cNvPr>
          <p:cNvSpPr/>
          <p:nvPr/>
        </p:nvSpPr>
        <p:spPr>
          <a:xfrm>
            <a:off x="8462837" y="0"/>
            <a:ext cx="5951349" cy="6858000"/>
          </a:xfrm>
          <a:prstGeom prst="roundRect">
            <a:avLst>
              <a:gd name="adj" fmla="val 20052"/>
            </a:avLst>
          </a:prstGeom>
          <a:solidFill>
            <a:srgbClr val="183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133874E-FAA6-4E73-B11F-70819907DD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8" t="10436" r="20941" b="3877"/>
          <a:stretch>
            <a:fillRect/>
          </a:stretch>
        </p:blipFill>
        <p:spPr>
          <a:xfrm>
            <a:off x="7430064" y="1069381"/>
            <a:ext cx="3611105" cy="4835471"/>
          </a:xfrm>
          <a:custGeom>
            <a:avLst/>
            <a:gdLst>
              <a:gd name="connsiteX0" fmla="*/ 1361278 w 3611105"/>
              <a:gd name="connsiteY0" fmla="*/ 0 h 4835471"/>
              <a:gd name="connsiteX1" fmla="*/ 3611105 w 3611105"/>
              <a:gd name="connsiteY1" fmla="*/ 0 h 4835471"/>
              <a:gd name="connsiteX2" fmla="*/ 3611105 w 3611105"/>
              <a:gd name="connsiteY2" fmla="*/ 3474193 h 4835471"/>
              <a:gd name="connsiteX3" fmla="*/ 2249827 w 3611105"/>
              <a:gd name="connsiteY3" fmla="*/ 4835471 h 4835471"/>
              <a:gd name="connsiteX4" fmla="*/ 0 w 3611105"/>
              <a:gd name="connsiteY4" fmla="*/ 4835471 h 4835471"/>
              <a:gd name="connsiteX5" fmla="*/ 0 w 3611105"/>
              <a:gd name="connsiteY5" fmla="*/ 1361278 h 4835471"/>
              <a:gd name="connsiteX6" fmla="*/ 1361278 w 3611105"/>
              <a:gd name="connsiteY6" fmla="*/ 0 h 4835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11105" h="4835471">
                <a:moveTo>
                  <a:pt x="1361278" y="0"/>
                </a:moveTo>
                <a:lnTo>
                  <a:pt x="3611105" y="0"/>
                </a:lnTo>
                <a:lnTo>
                  <a:pt x="3611105" y="3474193"/>
                </a:lnTo>
                <a:cubicBezTo>
                  <a:pt x="3611105" y="4226006"/>
                  <a:pt x="3001640" y="4835471"/>
                  <a:pt x="2249827" y="4835471"/>
                </a:cubicBezTo>
                <a:lnTo>
                  <a:pt x="0" y="4835471"/>
                </a:lnTo>
                <a:lnTo>
                  <a:pt x="0" y="1361278"/>
                </a:lnTo>
                <a:cubicBezTo>
                  <a:pt x="0" y="609465"/>
                  <a:pt x="609465" y="0"/>
                  <a:pt x="1361278" y="0"/>
                </a:cubicBezTo>
                <a:close/>
              </a:path>
            </a:pathLst>
          </a:cu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5DADDE01-7B0C-4C83-9399-94847654DEEB}"/>
              </a:ext>
            </a:extLst>
          </p:cNvPr>
          <p:cNvSpPr/>
          <p:nvPr/>
        </p:nvSpPr>
        <p:spPr>
          <a:xfrm>
            <a:off x="3905574" y="480449"/>
            <a:ext cx="360000" cy="360000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9ADE5B-07B5-4A25-83C6-DB5ECA311E64}"/>
              </a:ext>
            </a:extLst>
          </p:cNvPr>
          <p:cNvSpPr txBox="1"/>
          <p:nvPr/>
        </p:nvSpPr>
        <p:spPr>
          <a:xfrm>
            <a:off x="520757" y="1401999"/>
            <a:ext cx="6636787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5400">
                <a:solidFill>
                  <a:srgbClr val="60703C"/>
                </a:solidFill>
                <a:latin typeface="Bahnschrift SemiBold SemiConden" panose="020B0502040204020203" pitchFamily="34" charset="0"/>
              </a:defRPr>
            </a:lvl1pPr>
          </a:lstStyle>
          <a:p>
            <a:pPr>
              <a:lnSpc>
                <a:spcPts val="4500"/>
              </a:lnSpc>
            </a:pPr>
            <a:r>
              <a:rPr lang="ru-RU" sz="4400" b="0" i="0" dirty="0">
                <a:solidFill>
                  <a:srgbClr val="183737"/>
                </a:solidFill>
                <a:effectLst/>
                <a:latin typeface="Circe Extra Bold" panose="020B0802020203020203" pitchFamily="34" charset="-52"/>
              </a:rPr>
              <a:t>Истоки Сибири - </a:t>
            </a:r>
            <a:r>
              <a:rPr lang="ru-RU" sz="4400" b="0" i="0" dirty="0" smtClean="0">
                <a:solidFill>
                  <a:srgbClr val="183737"/>
                </a:solidFill>
                <a:effectLst/>
                <a:latin typeface="Circe Extra Bold" panose="020B0802020203020203" pitchFamily="34" charset="-52"/>
              </a:rPr>
              <a:t>уважа</a:t>
            </a:r>
            <a:r>
              <a:rPr lang="ru-RU" sz="44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я</a:t>
            </a:r>
            <a:r>
              <a:rPr lang="ru-RU" sz="4400" b="0" i="0" dirty="0" smtClean="0">
                <a:solidFill>
                  <a:srgbClr val="183737"/>
                </a:solidFill>
                <a:effectLst/>
                <a:latin typeface="Circe Extra Bold" panose="020B0802020203020203" pitchFamily="34" charset="-52"/>
              </a:rPr>
              <a:t> </a:t>
            </a:r>
            <a:r>
              <a:rPr lang="ru-RU" sz="4400" b="0" i="0" dirty="0">
                <a:solidFill>
                  <a:srgbClr val="183737"/>
                </a:solidFill>
                <a:effectLst/>
                <a:latin typeface="Circe Extra Bold" panose="020B0802020203020203" pitchFamily="34" charset="-52"/>
              </a:rPr>
              <a:t>традиции, создаем будущее </a:t>
            </a:r>
            <a:r>
              <a:rPr lang="ru-RU" sz="4400" b="0" i="0" dirty="0" smtClean="0">
                <a:solidFill>
                  <a:srgbClr val="183737"/>
                </a:solidFill>
                <a:effectLst/>
                <a:latin typeface="Circe Extra Bold" panose="020B0802020203020203" pitchFamily="34" charset="-52"/>
              </a:rPr>
              <a:t>вместе!</a:t>
            </a:r>
            <a:endParaRPr lang="ru-RU" sz="4400" dirty="0">
              <a:solidFill>
                <a:srgbClr val="183737"/>
              </a:solidFill>
              <a:latin typeface="Circe Extra Bold" panose="020B0802020203020203" pitchFamily="34" charset="-52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579C0FD9-4B00-414A-AC46-5911A8C9366F}"/>
              </a:ext>
            </a:extLst>
          </p:cNvPr>
          <p:cNvGrpSpPr/>
          <p:nvPr/>
        </p:nvGrpSpPr>
        <p:grpSpPr>
          <a:xfrm>
            <a:off x="215214" y="4262803"/>
            <a:ext cx="6942330" cy="1816722"/>
            <a:chOff x="-156260" y="4167552"/>
            <a:chExt cx="6383110" cy="1953713"/>
          </a:xfrm>
        </p:grpSpPr>
        <p:grpSp>
          <p:nvGrpSpPr>
            <p:cNvPr id="11" name="Группа 10">
              <a:extLst>
                <a:ext uri="{FF2B5EF4-FFF2-40B4-BE49-F238E27FC236}">
                  <a16:creationId xmlns:a16="http://schemas.microsoft.com/office/drawing/2014/main" id="{D0AA5A68-4313-40CF-A9C2-F62E2289648E}"/>
                </a:ext>
              </a:extLst>
            </p:cNvPr>
            <p:cNvGrpSpPr/>
            <p:nvPr/>
          </p:nvGrpSpPr>
          <p:grpSpPr>
            <a:xfrm>
              <a:off x="1921981" y="4167552"/>
              <a:ext cx="4304869" cy="1953713"/>
              <a:chOff x="2455381" y="3803595"/>
              <a:chExt cx="4304869" cy="1953713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FFB242-89FA-4525-B028-A3D299500E26}"/>
                  </a:ext>
                </a:extLst>
              </p:cNvPr>
              <p:cNvSpPr txBox="1"/>
              <p:nvPr/>
            </p:nvSpPr>
            <p:spPr>
              <a:xfrm>
                <a:off x="3066328" y="3825387"/>
                <a:ext cx="283336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1600" dirty="0">
                    <a:latin typeface="Circe Extra Bold" panose="020B0802020203020203" pitchFamily="34" charset="-52"/>
                  </a:rPr>
                  <a:t>ООО «Исток Экспорт» </a:t>
                </a:r>
              </a:p>
            </p:txBody>
          </p:sp>
          <p:pic>
            <p:nvPicPr>
              <p:cNvPr id="24" name="Рисунок 23">
                <a:extLst>
                  <a:ext uri="{FF2B5EF4-FFF2-40B4-BE49-F238E27FC236}">
                    <a16:creationId xmlns:a16="http://schemas.microsoft.com/office/drawing/2014/main" id="{677840EE-7542-47EF-A2D9-D23CC2AD93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rcRect b="21470"/>
              <a:stretch/>
            </p:blipFill>
            <p:spPr>
              <a:xfrm>
                <a:off x="2455381" y="4198122"/>
                <a:ext cx="603227" cy="592146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4CFDBFD-1871-4CD2-BD3B-7985BC552087}"/>
                  </a:ext>
                </a:extLst>
              </p:cNvPr>
              <p:cNvSpPr txBox="1"/>
              <p:nvPr/>
            </p:nvSpPr>
            <p:spPr>
              <a:xfrm>
                <a:off x="3066328" y="4910459"/>
                <a:ext cx="2439258" cy="3640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ru-RU" sz="1600" dirty="0">
                    <a:latin typeface="Circe Light" panose="020B0402020203020203" pitchFamily="34" charset="-52"/>
                  </a:rPr>
                  <a:t>+ 7 (383) </a:t>
                </a:r>
                <a:r>
                  <a:rPr lang="en-US" sz="1600" dirty="0" smtClean="0">
                    <a:latin typeface="Circe Light" panose="020B0402020203020203" pitchFamily="34" charset="-52"/>
                  </a:rPr>
                  <a:t>311</a:t>
                </a:r>
                <a:r>
                  <a:rPr lang="ru-RU" sz="1600" dirty="0" smtClean="0">
                    <a:latin typeface="Circe Light" panose="020B0402020203020203" pitchFamily="34" charset="-52"/>
                  </a:rPr>
                  <a:t>-</a:t>
                </a:r>
                <a:r>
                  <a:rPr lang="en-US" sz="1600" dirty="0" smtClean="0">
                    <a:latin typeface="Circe Light" panose="020B0402020203020203" pitchFamily="34" charset="-52"/>
                  </a:rPr>
                  <a:t>09</a:t>
                </a:r>
                <a:r>
                  <a:rPr lang="ru-RU" sz="1600" dirty="0" smtClean="0">
                    <a:latin typeface="Circe Light" panose="020B0402020203020203" pitchFamily="34" charset="-52"/>
                  </a:rPr>
                  <a:t>8</a:t>
                </a:r>
                <a:r>
                  <a:rPr lang="en-US" sz="1600" dirty="0" smtClean="0">
                    <a:latin typeface="Circe Light" panose="020B0402020203020203" pitchFamily="34" charset="-52"/>
                  </a:rPr>
                  <a:t>4</a:t>
                </a:r>
                <a:endParaRPr lang="ru-RU" sz="1600" dirty="0">
                  <a:latin typeface="Circe Light" panose="020B0402020203020203" pitchFamily="34" charset="-52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A22F219-ED81-4889-959C-8DCB6BCB1395}"/>
                  </a:ext>
                </a:extLst>
              </p:cNvPr>
              <p:cNvSpPr txBox="1"/>
              <p:nvPr/>
            </p:nvSpPr>
            <p:spPr>
              <a:xfrm>
                <a:off x="3066328" y="4201808"/>
                <a:ext cx="369392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600" dirty="0">
                    <a:latin typeface="Circe Light" panose="020B0402020203020203" pitchFamily="34" charset="-52"/>
                  </a:rPr>
                  <a:t>РФ, НСО, Барабинский район, </a:t>
                </a:r>
              </a:p>
              <a:p>
                <a:pPr>
                  <a:spcAft>
                    <a:spcPts val="600"/>
                  </a:spcAft>
                </a:pPr>
                <a:r>
                  <a:rPr lang="ru-RU" sz="1600" dirty="0">
                    <a:latin typeface="Circe Light" panose="020B0402020203020203" pitchFamily="34" charset="-52"/>
                  </a:rPr>
                  <a:t>г. Барабинск, ул. Луначарского, д. 7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5DA5DD5-C404-4EBF-9F91-752FDAA060B8}"/>
                  </a:ext>
                </a:extLst>
              </p:cNvPr>
              <p:cNvSpPr txBox="1"/>
              <p:nvPr/>
            </p:nvSpPr>
            <p:spPr>
              <a:xfrm>
                <a:off x="3066328" y="5377335"/>
                <a:ext cx="175309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dirty="0">
                    <a:latin typeface="Circe Light" panose="020B0402020203020203" pitchFamily="34" charset="-52"/>
                  </a:rPr>
                  <a:t>istokrf@list.ru</a:t>
                </a:r>
                <a:endParaRPr lang="ru-RU" sz="1600" dirty="0">
                  <a:latin typeface="Circe Light" panose="020B0402020203020203" pitchFamily="34" charset="-52"/>
                </a:endParaRPr>
              </a:p>
            </p:txBody>
          </p:sp>
          <p:pic>
            <p:nvPicPr>
              <p:cNvPr id="37" name="Рисунок 36">
                <a:extLst>
                  <a:ext uri="{FF2B5EF4-FFF2-40B4-BE49-F238E27FC236}">
                    <a16:creationId xmlns:a16="http://schemas.microsoft.com/office/drawing/2014/main" id="{25FFD3FE-3D7B-4669-B42B-E341873E13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rcRect b="18393"/>
              <a:stretch/>
            </p:blipFill>
            <p:spPr>
              <a:xfrm>
                <a:off x="2603376" y="4923032"/>
                <a:ext cx="307237" cy="313409"/>
              </a:xfrm>
              <a:prstGeom prst="rect">
                <a:avLst/>
              </a:prstGeom>
            </p:spPr>
          </p:pic>
          <p:pic>
            <p:nvPicPr>
              <p:cNvPr id="39" name="Рисунок 38">
                <a:extLst>
                  <a:ext uri="{FF2B5EF4-FFF2-40B4-BE49-F238E27FC236}">
                    <a16:creationId xmlns:a16="http://schemas.microsoft.com/office/drawing/2014/main" id="{12AB7A0B-2815-4D26-8E19-A80E984E3F5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rcRect b="25396"/>
              <a:stretch/>
            </p:blipFill>
            <p:spPr>
              <a:xfrm>
                <a:off x="2531060" y="5335917"/>
                <a:ext cx="451869" cy="421391"/>
              </a:xfrm>
              <a:prstGeom prst="rect">
                <a:avLst/>
              </a:prstGeom>
            </p:spPr>
          </p:pic>
          <p:pic>
            <p:nvPicPr>
              <p:cNvPr id="41" name="Рисунок 40">
                <a:extLst>
                  <a:ext uri="{FF2B5EF4-FFF2-40B4-BE49-F238E27FC236}">
                    <a16:creationId xmlns:a16="http://schemas.microsoft.com/office/drawing/2014/main" id="{6B737A5D-C3EE-41B0-A8F6-F6A7B34A18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4"/>
                  </a:ext>
                </a:extLst>
              </a:blip>
              <a:srcRect b="14377"/>
              <a:stretch/>
            </p:blipFill>
            <p:spPr>
              <a:xfrm>
                <a:off x="2578473" y="3803595"/>
                <a:ext cx="357043" cy="382139"/>
              </a:xfrm>
              <a:prstGeom prst="rect">
                <a:avLst/>
              </a:prstGeom>
            </p:spPr>
          </p:pic>
        </p:grpSp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328CB276-689C-4DB7-ACCD-3483AB542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6260" y="4365443"/>
              <a:ext cx="2183354" cy="1462144"/>
            </a:xfrm>
            <a:prstGeom prst="rect">
              <a:avLst/>
            </a:prstGeom>
          </p:spPr>
        </p:pic>
      </p:grp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A320203-F9AC-41E8-9587-851A8C013F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5780452">
            <a:off x="5909849" y="574802"/>
            <a:ext cx="863913" cy="88682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F6DC5BF-9CC8-4C24-B5CF-C6FC09F03C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18598899">
            <a:off x="3018871" y="703999"/>
            <a:ext cx="1251724" cy="128492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4BF999E-FFBC-4F4A-B371-2C7BE88F7D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18345"/>
          <a:stretch/>
        </p:blipFill>
        <p:spPr>
          <a:xfrm rot="1972266">
            <a:off x="4702345" y="-177789"/>
            <a:ext cx="863913" cy="88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E5E305-AC97-4127-88E2-64923BC4C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233B6C5-6C5B-4E85-A9FF-0F7341573F6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1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6EFE4F8-E4E8-47B8-BDC9-B38F90976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8837503">
            <a:off x="3447751" y="-366417"/>
            <a:ext cx="1251724" cy="12849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9F0587-B8E5-4936-8CFC-34CE82DBFF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5780452">
            <a:off x="7029399" y="1180099"/>
            <a:ext cx="863913" cy="8868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DEF6F3B-36E0-44B5-B545-65E536E85D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18598899">
            <a:off x="8040142" y="978576"/>
            <a:ext cx="1251724" cy="12849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AAA830-7368-4987-8FA0-3C2D88D3D1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1972266">
            <a:off x="620785" y="1198876"/>
            <a:ext cx="863913" cy="8868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242339F-2405-447B-81B3-FAAC476F00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5780452">
            <a:off x="2629503" y="545410"/>
            <a:ext cx="863913" cy="88682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0230FE2-A75A-496A-9C8A-E313F0FD12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10560261">
            <a:off x="7892003" y="67123"/>
            <a:ext cx="863913" cy="88682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F71F28F-A744-4532-AC5B-475636A5F2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8813297">
            <a:off x="10388521" y="-236182"/>
            <a:ext cx="1324023" cy="135914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9FAA1F-B27A-491D-B880-807EFE6176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3470615">
            <a:off x="9586967" y="789058"/>
            <a:ext cx="1140126" cy="117036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2409D80-775F-4BF4-9B5D-FE93D9B8A9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5780452">
            <a:off x="1226695" y="4350351"/>
            <a:ext cx="863913" cy="88682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7AD81F0-B3EE-46C8-8184-F05406BBCA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7505395">
            <a:off x="6258780" y="5528947"/>
            <a:ext cx="1324023" cy="135914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976E998-13E4-4966-BCBA-5468271177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10560261">
            <a:off x="2361705" y="4903546"/>
            <a:ext cx="863913" cy="886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D6B7345-CD0D-455A-A135-A09560117A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3470615">
            <a:off x="3791861" y="5083410"/>
            <a:ext cx="1140126" cy="117036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C945396-822D-4157-B0A4-D7390AFD1C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12452571">
            <a:off x="608157" y="-346691"/>
            <a:ext cx="1251724" cy="128492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B2E3657-5AD2-43F7-8E2E-250C611BE6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10560261">
            <a:off x="6977604" y="1101231"/>
            <a:ext cx="863913" cy="88682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C34BBE2-7116-4371-A59F-D0FCBDE7F0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18598899">
            <a:off x="3827181" y="1477628"/>
            <a:ext cx="1251724" cy="128492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8E7896-8391-4600-A117-9721B62D95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1972266">
            <a:off x="5380024" y="1134581"/>
            <a:ext cx="863913" cy="88682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5F16640-A1D9-4E53-8B0F-483C172F8A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5780452">
            <a:off x="1715104" y="1579518"/>
            <a:ext cx="863913" cy="8868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2C3B54A-BF56-4F3F-9CD3-7AAD7C56F2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8813297">
            <a:off x="9474122" y="797926"/>
            <a:ext cx="1324023" cy="135914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8C6A945-71D8-464A-99BF-B2F4D4478B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3470615">
            <a:off x="8672568" y="1823166"/>
            <a:ext cx="1140126" cy="117036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6566689-2FE1-4433-AF43-24E479BB70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5780452">
            <a:off x="983423" y="6087757"/>
            <a:ext cx="863913" cy="8868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E4ABD47-5722-4F4E-AC1D-DBB96B9BC9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3749035">
            <a:off x="9046939" y="4882005"/>
            <a:ext cx="1324023" cy="135914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7439683-55D5-44D4-AE37-AAB2098E73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14160666">
            <a:off x="592567" y="5136845"/>
            <a:ext cx="863913" cy="88682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4C9B6432-2FD6-4999-AAFE-C2AE300757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4221900">
            <a:off x="7084899" y="4806289"/>
            <a:ext cx="1140126" cy="1170367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6012191-8544-431F-B697-4495BBEB7F76}"/>
              </a:ext>
            </a:extLst>
          </p:cNvPr>
          <p:cNvSpPr/>
          <p:nvPr/>
        </p:nvSpPr>
        <p:spPr>
          <a:xfrm>
            <a:off x="4552950" y="-54679"/>
            <a:ext cx="3060000" cy="1296000"/>
          </a:xfrm>
          <a:prstGeom prst="roundRect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7BAF84-F03D-41DD-B716-4221A22E91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321" y="0"/>
            <a:ext cx="2439258" cy="153834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C1FA3CE-BBFF-42D0-A64A-A64225AA8EB1}"/>
              </a:ext>
            </a:extLst>
          </p:cNvPr>
          <p:cNvSpPr txBox="1"/>
          <p:nvPr/>
        </p:nvSpPr>
        <p:spPr>
          <a:xfrm>
            <a:off x="2285102" y="2821714"/>
            <a:ext cx="76333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183737"/>
                </a:solidFill>
                <a:latin typeface="Circe Extra Bold" panose="020B0802020203020203" pitchFamily="34" charset="-52"/>
              </a:rPr>
              <a:t>Благодарим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80615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6E46B9A-EC31-4D8F-A4C0-EAFC047DFA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929518">
            <a:off x="3763641" y="273764"/>
            <a:ext cx="1251724" cy="1284925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968C953-F022-40A5-9FE0-94BBDF897A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2038484">
            <a:off x="901162" y="528188"/>
            <a:ext cx="863913" cy="886828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FD580642-F9F7-4282-9AF7-E98C656D42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929518">
            <a:off x="7052487" y="1121479"/>
            <a:ext cx="1251724" cy="1284925"/>
          </a:xfrm>
          <a:prstGeom prst="rect">
            <a:avLst/>
          </a:prstGeom>
        </p:spPr>
      </p:pic>
      <p:sp>
        <p:nvSpPr>
          <p:cNvPr id="15" name="Прямоугольник: скругленные противолежащие углы 14">
            <a:extLst>
              <a:ext uri="{FF2B5EF4-FFF2-40B4-BE49-F238E27FC236}">
                <a16:creationId xmlns:a16="http://schemas.microsoft.com/office/drawing/2014/main" id="{B0868A6F-C14C-4448-9A11-B4C615585B75}"/>
              </a:ext>
            </a:extLst>
          </p:cNvPr>
          <p:cNvSpPr/>
          <p:nvPr/>
        </p:nvSpPr>
        <p:spPr>
          <a:xfrm flipV="1">
            <a:off x="596388" y="1151476"/>
            <a:ext cx="5251962" cy="41040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противолежащие углы 15">
            <a:extLst>
              <a:ext uri="{FF2B5EF4-FFF2-40B4-BE49-F238E27FC236}">
                <a16:creationId xmlns:a16="http://schemas.microsoft.com/office/drawing/2014/main" id="{4750BC6D-70B1-4F71-884C-1C9F1C01A585}"/>
              </a:ext>
            </a:extLst>
          </p:cNvPr>
          <p:cNvSpPr/>
          <p:nvPr/>
        </p:nvSpPr>
        <p:spPr>
          <a:xfrm flipV="1">
            <a:off x="6426273" y="2013600"/>
            <a:ext cx="5251962" cy="41040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83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4525D9-4654-4CA5-834C-1695B04AB160}"/>
              </a:ext>
            </a:extLst>
          </p:cNvPr>
          <p:cNvSpPr txBox="1"/>
          <p:nvPr/>
        </p:nvSpPr>
        <p:spPr>
          <a:xfrm>
            <a:off x="420107" y="225593"/>
            <a:ext cx="4671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183737"/>
                </a:solidFill>
                <a:latin typeface="Circe Extra Bold" panose="020B0802020203020203" pitchFamily="34" charset="-52"/>
              </a:rPr>
              <a:t>Введение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77BB17C2-7AF7-443C-AAEA-E78EBB2CC64C}"/>
              </a:ext>
            </a:extLst>
          </p:cNvPr>
          <p:cNvSpPr/>
          <p:nvPr/>
        </p:nvSpPr>
        <p:spPr>
          <a:xfrm>
            <a:off x="11534273" y="-593555"/>
            <a:ext cx="1265618" cy="1265618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51C042F1-B13F-4781-858B-BD717D0B157E}"/>
              </a:ext>
            </a:extLst>
          </p:cNvPr>
          <p:cNvSpPr/>
          <p:nvPr/>
        </p:nvSpPr>
        <p:spPr>
          <a:xfrm>
            <a:off x="4289770" y="5967988"/>
            <a:ext cx="346398" cy="346398"/>
          </a:xfrm>
          <a:prstGeom prst="ellipse">
            <a:avLst/>
          </a:prstGeom>
          <a:solidFill>
            <a:srgbClr val="183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B18E114-EFF0-4AA2-AE91-65949F870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5"/>
            <a:ext cx="1251724" cy="71289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C3B09E3-2CDB-480A-899C-5B64F72AF774}"/>
              </a:ext>
            </a:extLst>
          </p:cNvPr>
          <p:cNvSpPr txBox="1"/>
          <p:nvPr/>
        </p:nvSpPr>
        <p:spPr>
          <a:xfrm>
            <a:off x="978408" y="1510277"/>
            <a:ext cx="4626698" cy="2990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Начиная с 60-х годов ХХ века ведущие институты растениеводства занимались селекцией и адаптацией сортов технических культур для выращивания на бескрайних плодородных землях </a:t>
            </a:r>
            <a:r>
              <a:rPr lang="ru-RU" sz="1600" b="1" dirty="0" smtClean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Сибири</a:t>
            </a:r>
            <a:r>
              <a:rPr lang="ru-RU" sz="1600" b="1" dirty="0" smtClean="0"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, которая</a:t>
            </a:r>
            <a:r>
              <a:rPr lang="ru-RU" sz="1600" b="1" dirty="0" smtClean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стала идеальным регионом для выращивания этих культур. Продукты переработки на сегодня являются базовым сырьем для пищевой, химической, </a:t>
            </a:r>
            <a:r>
              <a:rPr lang="ru-RU" sz="1600" b="1" dirty="0" smtClean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фармакологической </a:t>
            </a:r>
            <a:r>
              <a:rPr lang="ru-RU" sz="1600" b="1" dirty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и косметической </a:t>
            </a:r>
            <a:r>
              <a:rPr lang="ru-RU" sz="1600" b="1" dirty="0" smtClean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индустрии </a:t>
            </a:r>
            <a:endParaRPr lang="ru-RU" sz="1600" dirty="0">
              <a:effectLst/>
              <a:latin typeface="Circe Light" panose="020B0402020203020203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723C90-3C49-4D88-814A-6A11DDFAAAD4}"/>
              </a:ext>
            </a:extLst>
          </p:cNvPr>
          <p:cNvSpPr txBox="1"/>
          <p:nvPr/>
        </p:nvSpPr>
        <p:spPr>
          <a:xfrm>
            <a:off x="6884592" y="2574007"/>
            <a:ext cx="4412059" cy="2727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На сегодня возрождение севооборота технических культур в нашем регионе будет серьёзным толчком развития социально значимых проектов </a:t>
            </a:r>
            <a:r>
              <a:rPr lang="ru-RU" sz="1600" b="1" dirty="0" smtClean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в РФ</a:t>
            </a:r>
            <a:r>
              <a:rPr lang="ru-RU" sz="1600" b="1" dirty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: занятость и рост </a:t>
            </a:r>
            <a:r>
              <a:rPr lang="ru-RU" sz="1600" b="1" dirty="0" smtClean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благосостояния </a:t>
            </a:r>
            <a:r>
              <a:rPr lang="ru-RU" sz="1600" b="1" dirty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жителей села, современные технологии при освоении существующих и разработке залежных земель, экологическое земледелие, рост экспортного потенциала </a:t>
            </a:r>
            <a:r>
              <a:rPr lang="ru-RU" sz="1600" b="1" dirty="0" smtClean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Сибири</a:t>
            </a:r>
            <a:endParaRPr lang="ru-RU" sz="1600" dirty="0">
              <a:solidFill>
                <a:schemeClr val="bg1"/>
              </a:solidFill>
              <a:effectLst/>
              <a:latin typeface="Circe Light" panose="020B0402020203020203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572458A-1273-432F-B2DA-6FB841C16C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5780452">
            <a:off x="8257012" y="861553"/>
            <a:ext cx="863913" cy="88682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B964DED-D508-4B88-8853-6CDD8CCC0E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5188664" y="-397271"/>
            <a:ext cx="1251724" cy="1284925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C517713-F71A-4C8F-9BEE-4B6CC5410D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18598899">
            <a:off x="5366034" y="990750"/>
            <a:ext cx="1251724" cy="128492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A91FBAB-C1CE-4A4E-8B16-F9BCD9B71C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2038484">
            <a:off x="4190008" y="1375903"/>
            <a:ext cx="863913" cy="88682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F5D67A3-401E-4FEF-82CE-EDA3ED5C90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1972266">
            <a:off x="7056097" y="-175159"/>
            <a:ext cx="863913" cy="88682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347D538-B4CC-4BA4-BE80-0643D96DD2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5780452">
            <a:off x="3130017" y="861553"/>
            <a:ext cx="863913" cy="886828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9C5E66B-E95A-4894-A0BB-27B429BAAA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2038484">
            <a:off x="4659407" y="1762570"/>
            <a:ext cx="863913" cy="886828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4CB81F1-2453-43EF-85FC-E165AC0DE8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929518">
            <a:off x="9064911" y="80752"/>
            <a:ext cx="1251724" cy="128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6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F0E5AE8-BECA-4691-BA03-BD15AB4E91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8837503">
            <a:off x="1112362" y="1544488"/>
            <a:ext cx="1251724" cy="1284925"/>
          </a:xfrm>
          <a:prstGeom prst="rect">
            <a:avLst/>
          </a:prstGeom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C4D253A-F54F-4E64-98D7-9AE08D7735E8}"/>
              </a:ext>
            </a:extLst>
          </p:cNvPr>
          <p:cNvSpPr/>
          <p:nvPr/>
        </p:nvSpPr>
        <p:spPr>
          <a:xfrm>
            <a:off x="5990133" y="-1"/>
            <a:ext cx="5113296" cy="2481944"/>
          </a:xfrm>
          <a:prstGeom prst="rect">
            <a:avLst/>
          </a:prstGeom>
          <a:solidFill>
            <a:srgbClr val="183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DD293B3-C27D-4658-B4B3-2317EB4B2838}"/>
              </a:ext>
            </a:extLst>
          </p:cNvPr>
          <p:cNvSpPr/>
          <p:nvPr/>
        </p:nvSpPr>
        <p:spPr>
          <a:xfrm>
            <a:off x="11102284" y="-10886"/>
            <a:ext cx="1089716" cy="2481944"/>
          </a:xfrm>
          <a:prstGeom prst="rect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BDEDCF68-239B-4B42-8CA3-8B6571FB8E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" t="-335" r="46269" b="201"/>
          <a:stretch/>
        </p:blipFill>
        <p:spPr>
          <a:xfrm>
            <a:off x="6792686" y="751114"/>
            <a:ext cx="5413828" cy="6119949"/>
          </a:xfrm>
          <a:custGeom>
            <a:avLst/>
            <a:gdLst>
              <a:gd name="connsiteX0" fmla="*/ 0 w 5413828"/>
              <a:gd name="connsiteY0" fmla="*/ 0 h 6094641"/>
              <a:gd name="connsiteX1" fmla="*/ 5413828 w 5413828"/>
              <a:gd name="connsiteY1" fmla="*/ 0 h 6094641"/>
              <a:gd name="connsiteX2" fmla="*/ 5413828 w 5413828"/>
              <a:gd name="connsiteY2" fmla="*/ 6094641 h 6094641"/>
              <a:gd name="connsiteX3" fmla="*/ 0 w 5413828"/>
              <a:gd name="connsiteY3" fmla="*/ 6094641 h 6094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3828" h="6094641">
                <a:moveTo>
                  <a:pt x="0" y="0"/>
                </a:moveTo>
                <a:lnTo>
                  <a:pt x="5413828" y="0"/>
                </a:lnTo>
                <a:lnTo>
                  <a:pt x="5413828" y="6094641"/>
                </a:lnTo>
                <a:lnTo>
                  <a:pt x="0" y="6094641"/>
                </a:lnTo>
                <a:close/>
              </a:path>
            </a:pathLst>
          </a:cu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01B3B53-C88E-45E8-A445-879DC306D507}"/>
              </a:ext>
            </a:extLst>
          </p:cNvPr>
          <p:cNvSpPr/>
          <p:nvPr/>
        </p:nvSpPr>
        <p:spPr>
          <a:xfrm>
            <a:off x="5979140" y="3434793"/>
            <a:ext cx="5123143" cy="2448000"/>
          </a:xfrm>
          <a:prstGeom prst="rect">
            <a:avLst/>
          </a:prstGeom>
          <a:solidFill>
            <a:srgbClr val="183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FF84DD10-F034-43E4-8682-E22054A19664}"/>
              </a:ext>
            </a:extLst>
          </p:cNvPr>
          <p:cNvSpPr/>
          <p:nvPr/>
        </p:nvSpPr>
        <p:spPr>
          <a:xfrm>
            <a:off x="-753082" y="-800331"/>
            <a:ext cx="1595638" cy="1595638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0684B32-BB4A-48F6-BC99-331E3FBCCAF4}"/>
              </a:ext>
            </a:extLst>
          </p:cNvPr>
          <p:cNvSpPr txBox="1"/>
          <p:nvPr/>
        </p:nvSpPr>
        <p:spPr>
          <a:xfrm>
            <a:off x="422734" y="1638386"/>
            <a:ext cx="2930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183737"/>
                </a:solidFill>
                <a:latin typeface="Circe Extra Bold" panose="020B0802020203020203" pitchFamily="34" charset="-52"/>
              </a:rPr>
              <a:t>Миссия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0A1D36A-EF9D-4B73-BE30-59495CF53C75}"/>
              </a:ext>
            </a:extLst>
          </p:cNvPr>
          <p:cNvSpPr txBox="1"/>
          <p:nvPr/>
        </p:nvSpPr>
        <p:spPr>
          <a:xfrm>
            <a:off x="449884" y="2231984"/>
            <a:ext cx="47967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irce Light" panose="020B0402020203020203" pitchFamily="34" charset="-52"/>
              </a:rPr>
              <a:t>программы </a:t>
            </a:r>
            <a:endParaRPr lang="ru-RU" sz="3200" dirty="0" smtClean="0">
              <a:latin typeface="Circe Light" panose="020B0402020203020203" pitchFamily="34" charset="-52"/>
            </a:endParaRPr>
          </a:p>
          <a:p>
            <a:r>
              <a:rPr lang="ru-RU" sz="3200" b="1" dirty="0" smtClean="0">
                <a:latin typeface="Circe Light" panose="020B0402020203020203" pitchFamily="34" charset="-52"/>
              </a:rPr>
              <a:t>«</a:t>
            </a:r>
            <a:r>
              <a:rPr lang="ru-RU" sz="3200" b="1" dirty="0">
                <a:latin typeface="Circe Light" panose="020B0402020203020203" pitchFamily="34" charset="-52"/>
              </a:rPr>
              <a:t>Истоки Сибири»</a:t>
            </a:r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B0E6C36E-FAB4-4FE7-8A25-9497CDA2FA50}"/>
              </a:ext>
            </a:extLst>
          </p:cNvPr>
          <p:cNvSpPr/>
          <p:nvPr/>
        </p:nvSpPr>
        <p:spPr>
          <a:xfrm>
            <a:off x="3436778" y="4312395"/>
            <a:ext cx="346398" cy="346398"/>
          </a:xfrm>
          <a:prstGeom prst="ellipse">
            <a:avLst/>
          </a:prstGeom>
          <a:solidFill>
            <a:srgbClr val="183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7DD5A99-16DE-4836-A9A8-11411FD9A2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5882794"/>
            <a:ext cx="1517569" cy="7923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D4D0DC7-9EBA-4D44-89C3-31BB61FC168C}"/>
              </a:ext>
            </a:extLst>
          </p:cNvPr>
          <p:cNvSpPr txBox="1"/>
          <p:nvPr/>
        </p:nvSpPr>
        <p:spPr>
          <a:xfrm>
            <a:off x="6049164" y="3593089"/>
            <a:ext cx="5097321" cy="2114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Создать </a:t>
            </a:r>
            <a:r>
              <a:rPr lang="ru-RU" sz="1600" b="1" dirty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Сибирскому </a:t>
            </a:r>
            <a:r>
              <a:rPr lang="ru-RU" sz="1600" b="1" dirty="0" smtClean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сельхозпроизводителю </a:t>
            </a:r>
            <a:r>
              <a:rPr lang="ru-RU" sz="1600" b="1" dirty="0">
                <a:solidFill>
                  <a:schemeClr val="bg1"/>
                </a:solidFill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условия</a:t>
            </a:r>
            <a:r>
              <a:rPr lang="ru-RU" sz="1600" b="1" dirty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для эффективного освоения существующих и разработки залежных </a:t>
            </a:r>
            <a:r>
              <a:rPr lang="ru-RU" sz="1600" b="1" dirty="0" smtClean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земель.</a:t>
            </a:r>
            <a:r>
              <a:rPr lang="ru-RU" sz="1600" b="1" dirty="0" smtClean="0">
                <a:solidFill>
                  <a:schemeClr val="bg1"/>
                </a:solidFill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 Предоставить </a:t>
            </a:r>
            <a:r>
              <a:rPr lang="ru-RU" sz="1600" b="1" dirty="0" smtClean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наши консультации, испытанные технологии </a:t>
            </a:r>
            <a:r>
              <a:rPr lang="ru-RU" sz="1600" b="1" dirty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600" b="1" dirty="0" smtClean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растениеводстве и производственные ресурсы для получения экологически чистого сырья, его переработки и реализации готовой </a:t>
            </a:r>
            <a:r>
              <a:rPr lang="ru-RU" sz="1600" b="1" dirty="0">
                <a:solidFill>
                  <a:schemeClr val="bg1"/>
                </a:solidFill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продукции.</a:t>
            </a:r>
            <a:endParaRPr lang="ru-RU" sz="1600" dirty="0">
              <a:solidFill>
                <a:schemeClr val="bg1"/>
              </a:solidFill>
              <a:latin typeface="Circe Light" panose="020B0402020203020203" pitchFamily="34" charset="-52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AEBE3F-5A58-42C9-BB84-4D3D6C8957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5780452">
            <a:off x="5128799" y="2594102"/>
            <a:ext cx="863913" cy="886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74E58AD-D564-4D30-9E3D-04E562390A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1972266">
            <a:off x="3927884" y="1557390"/>
            <a:ext cx="863913" cy="88682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C5DD3F3-A0C5-4269-BD6D-67B2F0E0B6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8929518">
            <a:off x="3924274" y="2854028"/>
            <a:ext cx="1251724" cy="128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6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ee.narxoz.kz/wp-content/uploads/2020/09/gettyimages-1125367903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449" y="2579269"/>
            <a:ext cx="2368178" cy="1788256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bs.twimg.com/media/DTteKr6VQAAJ_X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049" y="2573622"/>
            <a:ext cx="2430588" cy="179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Овал 30">
            <a:extLst>
              <a:ext uri="{FF2B5EF4-FFF2-40B4-BE49-F238E27FC236}">
                <a16:creationId xmlns:a16="http://schemas.microsoft.com/office/drawing/2014/main" id="{6BA56A3C-6170-47E5-807C-BEB40E0B3E51}"/>
              </a:ext>
            </a:extLst>
          </p:cNvPr>
          <p:cNvSpPr/>
          <p:nvPr/>
        </p:nvSpPr>
        <p:spPr>
          <a:xfrm>
            <a:off x="3064384" y="2037717"/>
            <a:ext cx="903087" cy="919417"/>
          </a:xfrm>
          <a:prstGeom prst="ellipse">
            <a:avLst/>
          </a:prstGeom>
          <a:solidFill>
            <a:srgbClr val="18373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https://st4.depositphotos.com/1005951/19865/i/950/depositphotos_198654918-stock-photo-canola-field-big-silo-far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579" y="2578985"/>
            <a:ext cx="2240225" cy="178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obrazovaka.ru/wp-content/presentations/slides/15868/prezentaciya-kazahstan-krupnyj-zhivotnovodcheskij-rajon-slide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80" y="2573621"/>
            <a:ext cx="2315265" cy="179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2AF1B0-D578-45DD-99B6-4D633467F6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18345"/>
          <a:stretch/>
        </p:blipFill>
        <p:spPr>
          <a:xfrm rot="8837503">
            <a:off x="7004830" y="116739"/>
            <a:ext cx="1251724" cy="1284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99ABD7-6451-49B0-B3BD-1626D1DCA64D}"/>
              </a:ext>
            </a:extLst>
          </p:cNvPr>
          <p:cNvSpPr txBox="1"/>
          <p:nvPr/>
        </p:nvSpPr>
        <p:spPr>
          <a:xfrm>
            <a:off x="1305145" y="513440"/>
            <a:ext cx="1059157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183737"/>
                </a:solidFill>
                <a:latin typeface="Circe Extra Bold" panose="020B0802020203020203" pitchFamily="34" charset="-52"/>
              </a:rPr>
              <a:t>Стратегические </a:t>
            </a:r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направления</a:t>
            </a:r>
          </a:p>
          <a:p>
            <a:pPr algn="ctr"/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программы «Истоки Сибири»</a:t>
            </a:r>
            <a:endParaRPr lang="en-US" sz="3600" dirty="0" smtClean="0">
              <a:solidFill>
                <a:srgbClr val="183737"/>
              </a:solidFill>
              <a:latin typeface="Circe Extra Bold" panose="020B0802020203020203" pitchFamily="34" charset="-52"/>
            </a:endParaRPr>
          </a:p>
          <a:p>
            <a:pPr algn="ctr"/>
            <a:endParaRPr lang="en-US" sz="4400" dirty="0" smtClean="0">
              <a:solidFill>
                <a:srgbClr val="183737"/>
              </a:solidFill>
              <a:latin typeface="Circe Extra Bold" panose="020B0802020203020203" pitchFamily="34" charset="-52"/>
            </a:endParaRPr>
          </a:p>
          <a:p>
            <a:pPr algn="ctr"/>
            <a:endParaRPr lang="ru-RU" sz="4400" dirty="0">
              <a:solidFill>
                <a:srgbClr val="183737"/>
              </a:solidFill>
              <a:latin typeface="Circe Extra Bold" panose="020B0802020203020203" pitchFamily="34" charset="-52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FB90FE3-9F9F-436F-9DDC-9A1F2E77463B}"/>
              </a:ext>
            </a:extLst>
          </p:cNvPr>
          <p:cNvSpPr/>
          <p:nvPr/>
        </p:nvSpPr>
        <p:spPr>
          <a:xfrm>
            <a:off x="128333" y="-1411704"/>
            <a:ext cx="2561719" cy="2561719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B14AC59-BEEB-4E2F-B7D9-E06E25799AAE}"/>
              </a:ext>
            </a:extLst>
          </p:cNvPr>
          <p:cNvSpPr/>
          <p:nvPr/>
        </p:nvSpPr>
        <p:spPr>
          <a:xfrm>
            <a:off x="9584688" y="6047834"/>
            <a:ext cx="1620333" cy="1620333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34790CDB-FCC9-41B0-80FB-D2EC093E6F11}"/>
              </a:ext>
            </a:extLst>
          </p:cNvPr>
          <p:cNvSpPr/>
          <p:nvPr/>
        </p:nvSpPr>
        <p:spPr>
          <a:xfrm>
            <a:off x="94758" y="2042796"/>
            <a:ext cx="919417" cy="919417"/>
          </a:xfrm>
          <a:prstGeom prst="ellipse">
            <a:avLst/>
          </a:prstGeom>
          <a:solidFill>
            <a:srgbClr val="18373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F6DE7CB3-F8E2-48ED-A756-9972A2AAAC68}"/>
              </a:ext>
            </a:extLst>
          </p:cNvPr>
          <p:cNvSpPr/>
          <p:nvPr/>
        </p:nvSpPr>
        <p:spPr>
          <a:xfrm>
            <a:off x="6189709" y="2032854"/>
            <a:ext cx="919417" cy="919417"/>
          </a:xfrm>
          <a:prstGeom prst="ellipse">
            <a:avLst/>
          </a:prstGeom>
          <a:solidFill>
            <a:srgbClr val="18373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7320963-00AD-45C1-B049-86ADA1CABAC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b="14457"/>
          <a:stretch/>
        </p:blipFill>
        <p:spPr>
          <a:xfrm>
            <a:off x="6389121" y="2210554"/>
            <a:ext cx="519545" cy="540733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B3312CDD-E680-4DD4-B149-BC403A1E09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b="21339"/>
          <a:stretch/>
        </p:blipFill>
        <p:spPr>
          <a:xfrm>
            <a:off x="3201458" y="2182663"/>
            <a:ext cx="650570" cy="63968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4BC5FF-CD41-4BAF-BA66-105D6D21F4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5"/>
            <a:ext cx="1251724" cy="71289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BC6E220E-2D25-4B7D-A557-F48048C3E9CE}"/>
              </a:ext>
            </a:extLst>
          </p:cNvPr>
          <p:cNvSpPr txBox="1"/>
          <p:nvPr/>
        </p:nvSpPr>
        <p:spPr>
          <a:xfrm>
            <a:off x="566531" y="4587858"/>
            <a:ext cx="2315818" cy="721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РАСТЕНИЕВОДСТВО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irce Light" panose="020B0402020203020203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8555BB-6B12-4F59-B470-71045677C03B}"/>
              </a:ext>
            </a:extLst>
          </p:cNvPr>
          <p:cNvSpPr txBox="1"/>
          <p:nvPr/>
        </p:nvSpPr>
        <p:spPr>
          <a:xfrm>
            <a:off x="3486639" y="4542139"/>
            <a:ext cx="2351182" cy="355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КООПЕРАЦИЯ</a:t>
            </a:r>
            <a:endParaRPr lang="ru-RU" sz="1600" b="1" dirty="0">
              <a:effectLst/>
              <a:latin typeface="Circe Light" panose="020B0402020203020203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410E5E-AB92-4A63-AAB7-1AA193E427A9}"/>
              </a:ext>
            </a:extLst>
          </p:cNvPr>
          <p:cNvSpPr txBox="1"/>
          <p:nvPr/>
        </p:nvSpPr>
        <p:spPr>
          <a:xfrm>
            <a:off x="6668895" y="4587858"/>
            <a:ext cx="2313180" cy="721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 smtClean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ПЕРЕРАБОТКА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irce Light" panose="020B0402020203020203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AC5D3AE-EE93-45DA-B9B3-A4AA1DDC9DDD}"/>
              </a:ext>
            </a:extLst>
          </p:cNvPr>
          <p:cNvSpPr/>
          <p:nvPr/>
        </p:nvSpPr>
        <p:spPr>
          <a:xfrm>
            <a:off x="8927545" y="2037717"/>
            <a:ext cx="919417" cy="919417"/>
          </a:xfrm>
          <a:prstGeom prst="ellipse">
            <a:avLst/>
          </a:prstGeom>
          <a:solidFill>
            <a:srgbClr val="183737"/>
          </a:solidFill>
          <a:ln>
            <a:noFill/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$</a:t>
            </a:r>
            <a:endParaRPr lang="ru-RU" sz="4400"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2E7C6B97-1C18-418C-A0CB-76660B5E4CB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b="19412"/>
          <a:stretch/>
        </p:blipFill>
        <p:spPr>
          <a:xfrm>
            <a:off x="265209" y="2195466"/>
            <a:ext cx="609600" cy="614076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45410E5E-AB92-4A63-AAB7-1AA193E427A9}"/>
              </a:ext>
            </a:extLst>
          </p:cNvPr>
          <p:cNvSpPr txBox="1"/>
          <p:nvPr/>
        </p:nvSpPr>
        <p:spPr>
          <a:xfrm>
            <a:off x="9315449" y="4596942"/>
            <a:ext cx="2581276" cy="721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b="1" dirty="0" smtClean="0"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CБ</a:t>
            </a:r>
            <a:r>
              <a:rPr lang="ru-RU" sz="1600" b="1" dirty="0" smtClean="0"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ЫТ</a:t>
            </a:r>
            <a:endParaRPr lang="ru-RU" sz="1600" b="1" dirty="0" smtClean="0">
              <a:effectLst/>
              <a:latin typeface="Circe Light" panose="020B0402020203020203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irce Light" panose="020B0402020203020203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92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99ABD7-6451-49B0-B3BD-1626D1DCA64D}"/>
              </a:ext>
            </a:extLst>
          </p:cNvPr>
          <p:cNvSpPr txBox="1"/>
          <p:nvPr/>
        </p:nvSpPr>
        <p:spPr>
          <a:xfrm>
            <a:off x="1305145" y="513440"/>
            <a:ext cx="105915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Растениеводство в БКА НСО </a:t>
            </a:r>
            <a:endParaRPr lang="en-US" sz="4400" dirty="0" smtClean="0">
              <a:solidFill>
                <a:srgbClr val="183737"/>
              </a:solidFill>
              <a:latin typeface="Circe Extra Bold" panose="020B0802020203020203" pitchFamily="34" charset="-52"/>
            </a:endParaRPr>
          </a:p>
          <a:p>
            <a:pPr algn="ctr"/>
            <a:endParaRPr lang="ru-RU" sz="4400" dirty="0">
              <a:solidFill>
                <a:srgbClr val="183737"/>
              </a:solidFill>
              <a:latin typeface="Circe Extra Bold" panose="020B0802020203020203" pitchFamily="34" charset="-52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FB90FE3-9F9F-436F-9DDC-9A1F2E77463B}"/>
              </a:ext>
            </a:extLst>
          </p:cNvPr>
          <p:cNvSpPr/>
          <p:nvPr/>
        </p:nvSpPr>
        <p:spPr>
          <a:xfrm>
            <a:off x="128333" y="-1411704"/>
            <a:ext cx="2561719" cy="2561719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B14AC59-BEEB-4E2F-B7D9-E06E25799AAE}"/>
              </a:ext>
            </a:extLst>
          </p:cNvPr>
          <p:cNvSpPr/>
          <p:nvPr/>
        </p:nvSpPr>
        <p:spPr>
          <a:xfrm>
            <a:off x="9584688" y="6047834"/>
            <a:ext cx="1620333" cy="1620333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4BC5FF-CD41-4BAF-BA66-105D6D21F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5"/>
            <a:ext cx="1251724" cy="712896"/>
          </a:xfrm>
          <a:prstGeom prst="rect">
            <a:avLst/>
          </a:prstGeom>
        </p:spPr>
      </p:pic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39505"/>
              </p:ext>
            </p:extLst>
          </p:nvPr>
        </p:nvGraphicFramePr>
        <p:xfrm>
          <a:off x="838200" y="1553028"/>
          <a:ext cx="10591800" cy="4267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5900">
                  <a:extLst>
                    <a:ext uri="{9D8B030D-6E8A-4147-A177-3AD203B41FA5}">
                      <a16:colId xmlns:a16="http://schemas.microsoft.com/office/drawing/2014/main" val="162266105"/>
                    </a:ext>
                  </a:extLst>
                </a:gridCol>
                <a:gridCol w="5295900">
                  <a:extLst>
                    <a:ext uri="{9D8B030D-6E8A-4147-A177-3AD203B41FA5}">
                      <a16:colId xmlns:a16="http://schemas.microsoft.com/office/drawing/2014/main" val="3963054916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Основные проблемы</a:t>
                      </a:r>
                      <a:endParaRPr lang="ru-RU" sz="2000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Пути решения</a:t>
                      </a:r>
                      <a:endParaRPr lang="ru-RU" sz="2000" dirty="0"/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932125"/>
                  </a:ext>
                </a:extLst>
              </a:tr>
              <a:tr h="1242874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Традиционный севооборот</a:t>
                      </a:r>
                      <a:r>
                        <a:rPr lang="ru-RU" sz="2000" baseline="0" dirty="0" smtClean="0"/>
                        <a:t> зерновых культур (пшеница, ячмень, овес)</a:t>
                      </a:r>
                      <a:endParaRPr lang="ru-RU" sz="2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Введение в севооборот технических, масличных и лекарственных культур (лён, рыжик, расторопша, сурепица, горчица)</a:t>
                      </a:r>
                      <a:endParaRPr lang="ru-RU" sz="2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997131"/>
                  </a:ext>
                </a:extLst>
              </a:tr>
              <a:tr h="50405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Низкая рентабельность зерновых</a:t>
                      </a:r>
                      <a:r>
                        <a:rPr lang="ru-RU" sz="2000" baseline="0" dirty="0" smtClean="0"/>
                        <a:t> культур</a:t>
                      </a:r>
                      <a:endParaRPr lang="ru-RU" sz="2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Высокая </a:t>
                      </a:r>
                      <a:r>
                        <a:rPr lang="ru-RU" sz="2000" dirty="0" err="1" smtClean="0"/>
                        <a:t>маржинальность</a:t>
                      </a:r>
                      <a:r>
                        <a:rPr lang="ru-RU" sz="2000" dirty="0" smtClean="0"/>
                        <a:t> масличных культур</a:t>
                      </a:r>
                      <a:endParaRPr lang="ru-RU" sz="2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273159"/>
                  </a:ext>
                </a:extLst>
              </a:tr>
              <a:tr h="50405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Не стабильная цена реализации</a:t>
                      </a:r>
                      <a:endParaRPr lang="ru-RU" sz="2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Высокий спрос и цена на внешних рынках</a:t>
                      </a:r>
                      <a:endParaRPr lang="ru-RU" sz="2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706308"/>
                  </a:ext>
                </a:extLst>
              </a:tr>
              <a:tr h="50405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Гос. Регулирование соц. значимых продуктов</a:t>
                      </a:r>
                      <a:endParaRPr lang="ru-RU" sz="2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Не попадают под регулирование</a:t>
                      </a:r>
                      <a:endParaRPr lang="ru-RU" sz="2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846550"/>
                  </a:ext>
                </a:extLst>
              </a:tr>
              <a:tr h="504055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Низкий уровень осваивания залежных земель</a:t>
                      </a:r>
                      <a:endParaRPr lang="ru-RU" sz="2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Органическое выращивание </a:t>
                      </a:r>
                      <a:endParaRPr lang="ru-RU" sz="20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014188"/>
                  </a:ext>
                </a:extLst>
              </a:tr>
              <a:tr h="5040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734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2AF1B0-D578-45DD-99B6-4D633467F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7004830" y="116739"/>
            <a:ext cx="1251724" cy="1284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99ABD7-6451-49B0-B3BD-1626D1DCA64D}"/>
              </a:ext>
            </a:extLst>
          </p:cNvPr>
          <p:cNvSpPr txBox="1"/>
          <p:nvPr/>
        </p:nvSpPr>
        <p:spPr>
          <a:xfrm>
            <a:off x="1305145" y="513440"/>
            <a:ext cx="10591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Цели в растениеводстве</a:t>
            </a:r>
            <a:endParaRPr lang="ru-RU" sz="4400" dirty="0">
              <a:solidFill>
                <a:srgbClr val="183737"/>
              </a:solidFill>
              <a:latin typeface="Circe Extra Bold" panose="020B0802020203020203" pitchFamily="34" charset="-52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FB90FE3-9F9F-436F-9DDC-9A1F2E77463B}"/>
              </a:ext>
            </a:extLst>
          </p:cNvPr>
          <p:cNvSpPr/>
          <p:nvPr/>
        </p:nvSpPr>
        <p:spPr>
          <a:xfrm>
            <a:off x="128333" y="-1411704"/>
            <a:ext cx="2561719" cy="2561719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B14AC59-BEEB-4E2F-B7D9-E06E25799AAE}"/>
              </a:ext>
            </a:extLst>
          </p:cNvPr>
          <p:cNvSpPr/>
          <p:nvPr/>
        </p:nvSpPr>
        <p:spPr>
          <a:xfrm>
            <a:off x="10276391" y="6015996"/>
            <a:ext cx="1620333" cy="1620333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4BC5FF-CD41-4BAF-BA66-105D6D21F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5"/>
            <a:ext cx="1251724" cy="712896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73189729"/>
              </p:ext>
            </p:extLst>
          </p:nvPr>
        </p:nvGraphicFramePr>
        <p:xfrm>
          <a:off x="1058402" y="1291771"/>
          <a:ext cx="10378855" cy="4863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5684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DF7C8A5-8DA8-4A86-AC2C-D93D04CD09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775480" y="3597875"/>
            <a:ext cx="1251724" cy="12849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82A338C-3FC8-44EB-874C-63CD1A40CB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1972266">
            <a:off x="3591002" y="3610777"/>
            <a:ext cx="863913" cy="8868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8F7B22CA-A8F4-4595-89A4-1B2783D95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" t="18651" r="1515" b="28494"/>
          <a:stretch>
            <a:fillRect/>
          </a:stretch>
        </p:blipFill>
        <p:spPr>
          <a:xfrm>
            <a:off x="618280" y="0"/>
            <a:ext cx="11204428" cy="2842591"/>
          </a:xfrm>
          <a:custGeom>
            <a:avLst/>
            <a:gdLst>
              <a:gd name="connsiteX0" fmla="*/ 714378 w 11938985"/>
              <a:gd name="connsiteY0" fmla="*/ 0 h 3028950"/>
              <a:gd name="connsiteX1" fmla="*/ 11224607 w 11938985"/>
              <a:gd name="connsiteY1" fmla="*/ 0 h 3028950"/>
              <a:gd name="connsiteX2" fmla="*/ 11938985 w 11938985"/>
              <a:gd name="connsiteY2" fmla="*/ 714378 h 3028950"/>
              <a:gd name="connsiteX3" fmla="*/ 11938985 w 11938985"/>
              <a:gd name="connsiteY3" fmla="*/ 2314572 h 3028950"/>
              <a:gd name="connsiteX4" fmla="*/ 11224607 w 11938985"/>
              <a:gd name="connsiteY4" fmla="*/ 3028950 h 3028950"/>
              <a:gd name="connsiteX5" fmla="*/ 714378 w 11938985"/>
              <a:gd name="connsiteY5" fmla="*/ 3028950 h 3028950"/>
              <a:gd name="connsiteX6" fmla="*/ 0 w 11938985"/>
              <a:gd name="connsiteY6" fmla="*/ 2314572 h 3028950"/>
              <a:gd name="connsiteX7" fmla="*/ 0 w 11938985"/>
              <a:gd name="connsiteY7" fmla="*/ 714378 h 3028950"/>
              <a:gd name="connsiteX8" fmla="*/ 714378 w 11938985"/>
              <a:gd name="connsiteY8" fmla="*/ 0 h 302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8985" h="3028950">
                <a:moveTo>
                  <a:pt x="714378" y="0"/>
                </a:moveTo>
                <a:lnTo>
                  <a:pt x="11224607" y="0"/>
                </a:lnTo>
                <a:cubicBezTo>
                  <a:pt x="11619147" y="0"/>
                  <a:pt x="11938985" y="319838"/>
                  <a:pt x="11938985" y="714378"/>
                </a:cubicBezTo>
                <a:lnTo>
                  <a:pt x="11938985" y="2314572"/>
                </a:lnTo>
                <a:cubicBezTo>
                  <a:pt x="11938985" y="2709112"/>
                  <a:pt x="11619147" y="3028950"/>
                  <a:pt x="11224607" y="3028950"/>
                </a:cubicBezTo>
                <a:lnTo>
                  <a:pt x="714378" y="3028950"/>
                </a:lnTo>
                <a:cubicBezTo>
                  <a:pt x="319838" y="3028950"/>
                  <a:pt x="0" y="2709112"/>
                  <a:pt x="0" y="2314572"/>
                </a:cubicBezTo>
                <a:lnTo>
                  <a:pt x="0" y="714378"/>
                </a:lnTo>
                <a:cubicBezTo>
                  <a:pt x="0" y="319838"/>
                  <a:pt x="319838" y="0"/>
                  <a:pt x="714378" y="0"/>
                </a:cubicBezTo>
                <a:close/>
              </a:path>
            </a:pathLst>
          </a:custGeom>
        </p:spPr>
      </p:pic>
      <p:sp>
        <p:nvSpPr>
          <p:cNvPr id="25" name="Овал 24">
            <a:extLst>
              <a:ext uri="{FF2B5EF4-FFF2-40B4-BE49-F238E27FC236}">
                <a16:creationId xmlns:a16="http://schemas.microsoft.com/office/drawing/2014/main" id="{11FDA835-2626-44CD-B149-6124A54F646C}"/>
              </a:ext>
            </a:extLst>
          </p:cNvPr>
          <p:cNvSpPr/>
          <p:nvPr/>
        </p:nvSpPr>
        <p:spPr>
          <a:xfrm>
            <a:off x="11658600" y="3876261"/>
            <a:ext cx="1311965" cy="1262443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66B709BE-3A0F-436F-BF6B-7B69F1DFD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4"/>
            <a:ext cx="1251724" cy="75997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4BD19A73-A8C7-4D0C-8506-17E714DF5FC0}"/>
              </a:ext>
            </a:extLst>
          </p:cNvPr>
          <p:cNvSpPr txBox="1"/>
          <p:nvPr/>
        </p:nvSpPr>
        <p:spPr>
          <a:xfrm>
            <a:off x="857416" y="4276955"/>
            <a:ext cx="39353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1600" b="1" dirty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ксклюзивная технология возделывания технических культур</a:t>
            </a:r>
            <a:endParaRPr lang="ru-RU" sz="1600" dirty="0">
              <a:latin typeface="Circe Light" panose="020B0402020203020203" pitchFamily="34" charset="-52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2C8E351-0ACF-40B2-9A04-CC6AB586A01E}"/>
              </a:ext>
            </a:extLst>
          </p:cNvPr>
          <p:cNvSpPr txBox="1"/>
          <p:nvPr/>
        </p:nvSpPr>
        <p:spPr>
          <a:xfrm>
            <a:off x="5346618" y="3694161"/>
            <a:ext cx="27682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Севооборот 5-ти и более культур в 1-м хозяйстве</a:t>
            </a:r>
            <a:endParaRPr lang="ru-RU" sz="1600" dirty="0">
              <a:latin typeface="Circe Light" panose="020B0402020203020203" pitchFamily="34" charset="-52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5641270-74A7-4CE5-AA16-EE1D5B0235DA}"/>
              </a:ext>
            </a:extLst>
          </p:cNvPr>
          <p:cNvSpPr txBox="1"/>
          <p:nvPr/>
        </p:nvSpPr>
        <p:spPr>
          <a:xfrm>
            <a:off x="5346618" y="5244028"/>
            <a:ext cx="27479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600" b="1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Доступность посевного материала, проверенного на практике в регионе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CD05628-6FF8-4C47-8B98-B8DFFE49DA86}"/>
              </a:ext>
            </a:extLst>
          </p:cNvPr>
          <p:cNvSpPr txBox="1"/>
          <p:nvPr/>
        </p:nvSpPr>
        <p:spPr>
          <a:xfrm>
            <a:off x="8940800" y="3419061"/>
            <a:ext cx="274796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600" b="1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Консультативная помощь и контроль соблюдения технологических фаз возделывания по эксклюзивной технологии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AD7A2-F1E0-4F3E-8626-CEE7FFFE64C2}"/>
              </a:ext>
            </a:extLst>
          </p:cNvPr>
          <p:cNvSpPr txBox="1"/>
          <p:nvPr/>
        </p:nvSpPr>
        <p:spPr>
          <a:xfrm>
            <a:off x="8940800" y="5244028"/>
            <a:ext cx="27881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600" b="1">
                <a:effectLst/>
                <a:latin typeface="Circe Light" panose="020B0402020203020203" pitchFamily="34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Доступность препаратов агрохимии, проверенных на практике в регионе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599C07-7E6E-4D09-B6A8-A14962F88880}"/>
              </a:ext>
            </a:extLst>
          </p:cNvPr>
          <p:cNvSpPr txBox="1"/>
          <p:nvPr/>
        </p:nvSpPr>
        <p:spPr>
          <a:xfrm>
            <a:off x="838365" y="3471204"/>
            <a:ext cx="45527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183737"/>
                </a:solidFill>
                <a:latin typeface="Circe Extra Bold" panose="020B0802020203020203" pitchFamily="34" charset="-52"/>
              </a:rPr>
              <a:t>Инструменты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C36FBA-F73F-4C02-88D3-C603F6F6FC3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21276"/>
          <a:stretch/>
        </p:blipFill>
        <p:spPr>
          <a:xfrm>
            <a:off x="4802601" y="3745565"/>
            <a:ext cx="537176" cy="5286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B04DA6-B3B7-4DEF-901B-5720AC7A19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b="18934"/>
          <a:stretch/>
        </p:blipFill>
        <p:spPr>
          <a:xfrm>
            <a:off x="4808876" y="5283356"/>
            <a:ext cx="524626" cy="5316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F7AA0F-A5D0-457E-97BF-62267147314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b="23940"/>
          <a:stretch/>
        </p:blipFill>
        <p:spPr>
          <a:xfrm>
            <a:off x="8260691" y="3650969"/>
            <a:ext cx="676786" cy="6434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D2644D-9F96-40AA-BF69-0CADB0EA679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b="18936"/>
          <a:stretch/>
        </p:blipFill>
        <p:spPr>
          <a:xfrm>
            <a:off x="8417347" y="5357594"/>
            <a:ext cx="495362" cy="50194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BD0E60D-B7A1-494C-ACE1-EB951FE503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18598899">
            <a:off x="1900939" y="4776686"/>
            <a:ext cx="1251724" cy="128492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11DF42D-32AA-40CD-AF25-3A9EB3BE58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2038484">
            <a:off x="724913" y="5161839"/>
            <a:ext cx="863913" cy="886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2412B21-E8A8-45B9-83C7-F88EE2C102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929518">
            <a:off x="3587392" y="4907415"/>
            <a:ext cx="1251724" cy="12849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DE99B5F-680C-4418-9EEF-2921CA3B9C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5780452">
            <a:off x="-335078" y="4647489"/>
            <a:ext cx="863913" cy="88682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708F8CD-0B61-4F92-9170-0D6E44DA6C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-348885" y="2305641"/>
            <a:ext cx="1251724" cy="128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99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2AF1B0-D578-45DD-99B6-4D633467F6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345"/>
          <a:stretch/>
        </p:blipFill>
        <p:spPr>
          <a:xfrm rot="8837503">
            <a:off x="7004830" y="116739"/>
            <a:ext cx="1251724" cy="1284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99ABD7-6451-49B0-B3BD-1626D1DCA64D}"/>
              </a:ext>
            </a:extLst>
          </p:cNvPr>
          <p:cNvSpPr txBox="1"/>
          <p:nvPr/>
        </p:nvSpPr>
        <p:spPr>
          <a:xfrm>
            <a:off x="719091" y="387626"/>
            <a:ext cx="110793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Создание горизонтальной кооперации</a:t>
            </a:r>
            <a:endParaRPr lang="en-US" sz="4400" dirty="0" smtClean="0">
              <a:solidFill>
                <a:srgbClr val="183737"/>
              </a:solidFill>
              <a:latin typeface="Circe Extra Bold" panose="020B0802020203020203" pitchFamily="34" charset="-52"/>
            </a:endParaRPr>
          </a:p>
          <a:p>
            <a:pPr algn="ctr"/>
            <a:endParaRPr lang="ru-RU" sz="4400" dirty="0">
              <a:solidFill>
                <a:srgbClr val="183737"/>
              </a:solidFill>
              <a:latin typeface="Circe Extra Bold" panose="020B0802020203020203" pitchFamily="34" charset="-52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FB90FE3-9F9F-436F-9DDC-9A1F2E77463B}"/>
              </a:ext>
            </a:extLst>
          </p:cNvPr>
          <p:cNvSpPr/>
          <p:nvPr/>
        </p:nvSpPr>
        <p:spPr>
          <a:xfrm>
            <a:off x="-527649" y="-1280860"/>
            <a:ext cx="2561719" cy="2561719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B14AC59-BEEB-4E2F-B7D9-E06E25799AAE}"/>
              </a:ext>
            </a:extLst>
          </p:cNvPr>
          <p:cNvSpPr/>
          <p:nvPr/>
        </p:nvSpPr>
        <p:spPr>
          <a:xfrm>
            <a:off x="11105376" y="5540938"/>
            <a:ext cx="1620333" cy="1620333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4BC5FF-CD41-4BAF-BA66-105D6D21F4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5"/>
            <a:ext cx="1251724" cy="712896"/>
          </a:xfrm>
          <a:prstGeom prst="rect">
            <a:avLst/>
          </a:prstGeom>
        </p:spPr>
      </p:pic>
      <p:sp>
        <p:nvSpPr>
          <p:cNvPr id="9218" name="AutoShape 2" descr="blob:https://web.whatsapp.com/ec9baa8e-8e61-4f65-b9e0-d17fc13e5ea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992073"/>
              </p:ext>
            </p:extLst>
          </p:nvPr>
        </p:nvGraphicFramePr>
        <p:xfrm>
          <a:off x="924338" y="1322985"/>
          <a:ext cx="10181038" cy="460603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799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1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60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Основные проблемы обособленных хозяйств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Решения</a:t>
                      </a:r>
                      <a:r>
                        <a:rPr lang="ru-RU" baseline="0" dirty="0" smtClean="0"/>
                        <a:t> при вступлении в кооператив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07">
                <a:tc>
                  <a:txBody>
                    <a:bodyPr/>
                    <a:lstStyle/>
                    <a:p>
                      <a:r>
                        <a:rPr lang="ru-RU" dirty="0" smtClean="0"/>
                        <a:t>Отсутствие квалифицированных агрономов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Услуги</a:t>
                      </a:r>
                      <a:r>
                        <a:rPr lang="ru-RU" baseline="0" dirty="0" smtClean="0"/>
                        <a:t> агрономической службы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07">
                <a:tc>
                  <a:txBody>
                    <a:bodyPr/>
                    <a:lstStyle/>
                    <a:p>
                      <a:r>
                        <a:rPr lang="ru-RU" dirty="0" smtClean="0"/>
                        <a:t>Старый парк техники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Услуги современного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err="1" smtClean="0"/>
                        <a:t>машино</a:t>
                      </a:r>
                      <a:r>
                        <a:rPr lang="ru-RU" dirty="0" smtClean="0"/>
                        <a:t>-транспортного парка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607">
                <a:tc>
                  <a:txBody>
                    <a:bodyPr/>
                    <a:lstStyle/>
                    <a:p>
                      <a:r>
                        <a:rPr lang="ru-RU" dirty="0" smtClean="0"/>
                        <a:t>Отсутствие штатного юриста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Помощь юридической службы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607">
                <a:tc>
                  <a:txBody>
                    <a:bodyPr/>
                    <a:lstStyle/>
                    <a:p>
                      <a:r>
                        <a:rPr lang="ru-RU" dirty="0" smtClean="0"/>
                        <a:t>Сложности с сертификацией/аккредитацией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Поддержка по вопросам работы</a:t>
                      </a:r>
                      <a:r>
                        <a:rPr lang="ru-RU" baseline="0" dirty="0" smtClean="0"/>
                        <a:t> с </a:t>
                      </a:r>
                      <a:r>
                        <a:rPr lang="ru-RU" baseline="0" dirty="0" err="1" smtClean="0"/>
                        <a:t>гос.органами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3687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средств на закупку семян, ГСМ, удобрений,</a:t>
                      </a:r>
                      <a:r>
                        <a:rPr lang="ru-RU" baseline="0" dirty="0" smtClean="0"/>
                        <a:t> химии и т.п.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Возможность кредитоваться и страховаться на выгодных условиях</a:t>
                      </a:r>
                      <a:r>
                        <a:rPr lang="en-US" dirty="0" smtClean="0"/>
                        <a:t>.</a:t>
                      </a:r>
                      <a:r>
                        <a:rPr lang="en-US" baseline="0" dirty="0" smtClean="0"/>
                        <a:t> </a:t>
                      </a:r>
                      <a:r>
                        <a:rPr lang="ru-RU" baseline="0" dirty="0" smtClean="0"/>
                        <a:t>Приобретение семян, удобрений и химии по привлекательным ценам.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4311">
                <a:tc>
                  <a:txBody>
                    <a:bodyPr/>
                    <a:lstStyle/>
                    <a:p>
                      <a:r>
                        <a:rPr lang="ru-RU" dirty="0" smtClean="0"/>
                        <a:t>Сбыт</a:t>
                      </a:r>
                      <a:r>
                        <a:rPr lang="ru-RU" baseline="0" dirty="0" smtClean="0"/>
                        <a:t> по низким ценам с места в виду отсутствия возможности доведения качества зерна до ГОСТ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Реализация через кооператив по максимальной цене через схему глубокой переработки и максимальной добавочной стоимости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845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2AF1B0-D578-45DD-99B6-4D633467F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18345"/>
          <a:stretch/>
        </p:blipFill>
        <p:spPr>
          <a:xfrm rot="8837503">
            <a:off x="7004830" y="116739"/>
            <a:ext cx="1251724" cy="1284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99ABD7-6451-49B0-B3BD-1626D1DCA64D}"/>
              </a:ext>
            </a:extLst>
          </p:cNvPr>
          <p:cNvSpPr txBox="1"/>
          <p:nvPr/>
        </p:nvSpPr>
        <p:spPr>
          <a:xfrm>
            <a:off x="719091" y="387626"/>
            <a:ext cx="110793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Создание аграрного производственно-логистического парка (АПЛП «Истоки Сибири») на базе </a:t>
            </a:r>
            <a:r>
              <a:rPr lang="ru-RU" sz="3600" dirty="0" err="1" smtClean="0">
                <a:solidFill>
                  <a:srgbClr val="183737"/>
                </a:solidFill>
                <a:latin typeface="Circe Extra Bold" panose="020B0802020203020203" pitchFamily="34" charset="-52"/>
              </a:rPr>
              <a:t>Барабинского</a:t>
            </a:r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 </a:t>
            </a:r>
            <a:r>
              <a:rPr lang="ru-RU" sz="3600" dirty="0" smtClean="0">
                <a:solidFill>
                  <a:srgbClr val="183737"/>
                </a:solidFill>
                <a:latin typeface="Circe Extra Bold" panose="020B0802020203020203" pitchFamily="34" charset="-52"/>
              </a:rPr>
              <a:t>элеватора</a:t>
            </a:r>
            <a:endParaRPr lang="ru-RU" sz="4400" dirty="0">
              <a:solidFill>
                <a:srgbClr val="183737"/>
              </a:solidFill>
              <a:latin typeface="Circe Extra Bold" panose="020B0802020203020203" pitchFamily="34" charset="-52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FB90FE3-9F9F-436F-9DDC-9A1F2E77463B}"/>
              </a:ext>
            </a:extLst>
          </p:cNvPr>
          <p:cNvSpPr/>
          <p:nvPr/>
        </p:nvSpPr>
        <p:spPr>
          <a:xfrm>
            <a:off x="10584299" y="4891340"/>
            <a:ext cx="2561719" cy="2561719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B14AC59-BEEB-4E2F-B7D9-E06E25799AAE}"/>
              </a:ext>
            </a:extLst>
          </p:cNvPr>
          <p:cNvSpPr/>
          <p:nvPr/>
        </p:nvSpPr>
        <p:spPr>
          <a:xfrm>
            <a:off x="-410763" y="-601445"/>
            <a:ext cx="1620333" cy="1620333"/>
          </a:xfrm>
          <a:prstGeom prst="ellipse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14BC5FF-CD41-4BAF-BA66-105D6D21F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91" y="6145105"/>
            <a:ext cx="1251724" cy="712896"/>
          </a:xfrm>
          <a:prstGeom prst="rect">
            <a:avLst/>
          </a:prstGeom>
        </p:spPr>
      </p:pic>
      <p:pic>
        <p:nvPicPr>
          <p:cNvPr id="8" name="Содержимое 7" descr="БККЗ.jp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973874" y="2078470"/>
            <a:ext cx="6569765" cy="4487516"/>
          </a:xfrm>
        </p:spPr>
      </p:pic>
      <p:sp>
        <p:nvSpPr>
          <p:cNvPr id="9218" name="AutoShape 2" descr="blob:https://web.whatsapp.com/ec9baa8e-8e61-4f65-b9e0-d17fc13e5ea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45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2222</TotalTime>
  <Words>798</Words>
  <Application>Microsoft Office PowerPoint</Application>
  <PresentationFormat>Широкоэкранный</PresentationFormat>
  <Paragraphs>138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Circe Extra Bold</vt:lpstr>
      <vt:lpstr>Circe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</dc:creator>
  <cp:lastModifiedBy>Александр</cp:lastModifiedBy>
  <cp:revision>117</cp:revision>
  <dcterms:created xsi:type="dcterms:W3CDTF">2021-05-07T02:48:13Z</dcterms:created>
  <dcterms:modified xsi:type="dcterms:W3CDTF">2021-06-14T06:47:00Z</dcterms:modified>
</cp:coreProperties>
</file>